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63" r:id="rId5"/>
    <p:sldId id="259" r:id="rId6"/>
    <p:sldId id="262" r:id="rId7"/>
    <p:sldId id="261" r:id="rId8"/>
    <p:sldId id="268" r:id="rId9"/>
    <p:sldId id="269" r:id="rId10"/>
    <p:sldId id="260" r:id="rId11"/>
    <p:sldId id="264" r:id="rId12"/>
    <p:sldId id="265" r:id="rId13"/>
    <p:sldId id="274" r:id="rId14"/>
    <p:sldId id="275" r:id="rId15"/>
    <p:sldId id="276" r:id="rId16"/>
    <p:sldId id="267" r:id="rId17"/>
    <p:sldId id="278" r:id="rId18"/>
    <p:sldId id="279" r:id="rId19"/>
    <p:sldId id="266" r:id="rId20"/>
    <p:sldId id="270" r:id="rId21"/>
    <p:sldId id="281" r:id="rId22"/>
    <p:sldId id="280" r:id="rId23"/>
    <p:sldId id="271" r:id="rId24"/>
    <p:sldId id="272" r:id="rId25"/>
    <p:sldId id="273"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7315" autoAdjust="0"/>
  </p:normalViewPr>
  <p:slideViewPr>
    <p:cSldViewPr snapToGrid="0">
      <p:cViewPr varScale="1">
        <p:scale>
          <a:sx n="52" d="100"/>
          <a:sy n="52" d="100"/>
        </p:scale>
        <p:origin x="115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2AF5B-FBD1-44F1-A304-746272834BFF}" type="datetimeFigureOut">
              <a:rPr lang="zh-CN" altLang="en-US" smtClean="0"/>
              <a:t>2021/12/28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59E60-3552-41D5-A54E-C386EA1D5320}" type="slidenum">
              <a:rPr lang="zh-CN" altLang="en-US" smtClean="0"/>
              <a:t>‹#›</a:t>
            </a:fld>
            <a:endParaRPr lang="zh-CN" altLang="en-US"/>
          </a:p>
        </p:txBody>
      </p:sp>
    </p:spTree>
    <p:extLst>
      <p:ext uri="{BB962C8B-B14F-4D97-AF65-F5344CB8AC3E}">
        <p14:creationId xmlns:p14="http://schemas.microsoft.com/office/powerpoint/2010/main" val="569008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baike.so.com/doc/10038630-10516860.html" TargetMode="External"/><Relationship Id="rId3" Type="http://schemas.openxmlformats.org/officeDocument/2006/relationships/hyperlink" Target="https://baike.so.com/doc/1401149-1481257.html" TargetMode="External"/><Relationship Id="rId7" Type="http://schemas.openxmlformats.org/officeDocument/2006/relationships/hyperlink" Target="https://baike.so.com/doc/4163405-4363545.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baike.so.com/doc/5920196-6133114.html" TargetMode="External"/><Relationship Id="rId5" Type="http://schemas.openxmlformats.org/officeDocument/2006/relationships/hyperlink" Target="https://baike.so.com/doc/5686213-5898901.html" TargetMode="External"/><Relationship Id="rId4" Type="http://schemas.openxmlformats.org/officeDocument/2006/relationships/hyperlink" Target="https://baike.so.com/doc/5920461-6133381.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arial" panose="020B0604020202020204" pitchFamily="34" charset="0"/>
              </a:rPr>
              <a:t>1933</a:t>
            </a:r>
            <a:r>
              <a:rPr lang="zh-CN" altLang="en-US" b="0" i="0" dirty="0">
                <a:solidFill>
                  <a:srgbClr val="333333"/>
                </a:solidFill>
                <a:effectLst/>
                <a:latin typeface="arial" panose="020B0604020202020204" pitchFamily="34" charset="0"/>
              </a:rPr>
              <a:t>年，荷兰的迈斯纳和奥森菲尔德共同发现了超导体的另一个极为重要的性质</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当金属处在超导状态时，这一超导体内的磁感应强度为零，却把原来存在于体内的磁场排挤出去。对单晶锡球进行实验发现</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锡球过渡到</a:t>
            </a:r>
            <a:r>
              <a:rPr lang="zh-CN" altLang="en-US" b="0" i="0" u="none" strike="noStrike" dirty="0">
                <a:solidFill>
                  <a:srgbClr val="136EC2"/>
                </a:solidFill>
                <a:effectLst/>
                <a:latin typeface="arial" panose="020B0604020202020204" pitchFamily="34" charset="0"/>
                <a:hlinkClick r:id="rId3"/>
              </a:rPr>
              <a:t>超导态</a:t>
            </a:r>
            <a:r>
              <a:rPr lang="zh-CN" altLang="en-US" b="0" i="0" dirty="0">
                <a:solidFill>
                  <a:srgbClr val="333333"/>
                </a:solidFill>
                <a:effectLst/>
                <a:latin typeface="arial" panose="020B0604020202020204" pitchFamily="34" charset="0"/>
              </a:rPr>
              <a:t>时，锡球周围的磁场突然发生变化，</a:t>
            </a:r>
            <a:r>
              <a:rPr lang="zh-CN" altLang="en-US" b="0" i="0" u="none" strike="noStrike" dirty="0">
                <a:solidFill>
                  <a:srgbClr val="136EC2"/>
                </a:solidFill>
                <a:effectLst/>
                <a:latin typeface="arial" panose="020B0604020202020204" pitchFamily="34" charset="0"/>
                <a:hlinkClick r:id="rId4"/>
              </a:rPr>
              <a:t>磁力线</a:t>
            </a:r>
            <a:r>
              <a:rPr lang="zh-CN" altLang="en-US" b="0" i="0" dirty="0">
                <a:solidFill>
                  <a:srgbClr val="333333"/>
                </a:solidFill>
                <a:effectLst/>
                <a:latin typeface="arial" panose="020B0604020202020204" pitchFamily="34" charset="0"/>
              </a:rPr>
              <a:t>似乎一下子被排斥到超导体之外去了，人们将这种现象称之为</a:t>
            </a:r>
            <a:r>
              <a:rPr lang="en-US" altLang="zh-CN" b="0" i="0" dirty="0">
                <a:solidFill>
                  <a:srgbClr val="333333"/>
                </a:solidFill>
                <a:effectLst/>
                <a:latin typeface="arial" panose="020B0604020202020204" pitchFamily="34" charset="0"/>
              </a:rPr>
              <a:t>"</a:t>
            </a:r>
            <a:r>
              <a:rPr lang="zh-CN" altLang="en-US" b="0" i="0" u="none" strike="noStrike" dirty="0">
                <a:solidFill>
                  <a:srgbClr val="136EC2"/>
                </a:solidFill>
                <a:effectLst/>
                <a:latin typeface="arial" panose="020B0604020202020204" pitchFamily="34" charset="0"/>
                <a:hlinkClick r:id="rId5"/>
              </a:rPr>
              <a:t>迈斯纳效应</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。后来人们还做过这样一个实验</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在一个浅平的锡盘中，放入一个体积很小但磁性很强的永久</a:t>
            </a:r>
            <a:r>
              <a:rPr lang="zh-CN" altLang="en-US" b="0" i="0" u="none" strike="noStrike" dirty="0">
                <a:solidFill>
                  <a:srgbClr val="136EC2"/>
                </a:solidFill>
                <a:effectLst/>
                <a:latin typeface="arial" panose="020B0604020202020204" pitchFamily="34" charset="0"/>
                <a:hlinkClick r:id="rId6"/>
              </a:rPr>
              <a:t>磁体</a:t>
            </a:r>
            <a:r>
              <a:rPr lang="zh-CN" altLang="en-US" b="0" i="0" dirty="0">
                <a:solidFill>
                  <a:srgbClr val="333333"/>
                </a:solidFill>
                <a:effectLst/>
                <a:latin typeface="arial" panose="020B0604020202020204" pitchFamily="34" charset="0"/>
              </a:rPr>
              <a:t>，然后把温度降低，使锡盘出现超导性，这时可以看到，小</a:t>
            </a:r>
            <a:r>
              <a:rPr lang="zh-CN" altLang="en-US" b="0" i="0" u="none" strike="noStrike" dirty="0">
                <a:solidFill>
                  <a:srgbClr val="136EC2"/>
                </a:solidFill>
                <a:effectLst/>
                <a:latin typeface="arial" panose="020B0604020202020204" pitchFamily="34" charset="0"/>
                <a:hlinkClick r:id="rId7"/>
              </a:rPr>
              <a:t>磁铁</a:t>
            </a:r>
            <a:r>
              <a:rPr lang="zh-CN" altLang="en-US" b="0" i="0" dirty="0">
                <a:solidFill>
                  <a:srgbClr val="333333"/>
                </a:solidFill>
                <a:effectLst/>
                <a:latin typeface="arial" panose="020B0604020202020204" pitchFamily="34" charset="0"/>
              </a:rPr>
              <a:t>竟然离开锡盘表面，慢慢地飘起，悬浮不动。</a:t>
            </a:r>
          </a:p>
          <a:p>
            <a:pPr algn="l"/>
            <a:r>
              <a:rPr lang="zh-CN" altLang="en-US" b="0" i="0" dirty="0">
                <a:solidFill>
                  <a:srgbClr val="333333"/>
                </a:solidFill>
                <a:effectLst/>
                <a:latin typeface="arial" panose="020B0604020202020204" pitchFamily="34" charset="0"/>
              </a:rPr>
              <a:t>迈斯纳效应有着重要的意义，它可以用来判别物质是否具有超导性。</a:t>
            </a:r>
          </a:p>
          <a:p>
            <a:r>
              <a:rPr lang="zh-CN" altLang="en-US" b="0" i="0" dirty="0">
                <a:solidFill>
                  <a:srgbClr val="333333"/>
                </a:solidFill>
                <a:effectLst/>
                <a:latin typeface="arial" panose="020B0604020202020204" pitchFamily="34" charset="0"/>
              </a:rPr>
              <a:t>当一个</a:t>
            </a:r>
            <a:r>
              <a:rPr lang="zh-CN" altLang="en-US" b="0" i="0" u="none" strike="noStrike" dirty="0">
                <a:solidFill>
                  <a:srgbClr val="136EC2"/>
                </a:solidFill>
                <a:effectLst/>
                <a:latin typeface="arial" panose="020B0604020202020204" pitchFamily="34" charset="0"/>
                <a:hlinkClick r:id="rId6"/>
              </a:rPr>
              <a:t>磁体</a:t>
            </a:r>
            <a:r>
              <a:rPr lang="zh-CN" altLang="en-US" b="0" i="0" dirty="0">
                <a:solidFill>
                  <a:srgbClr val="333333"/>
                </a:solidFill>
                <a:effectLst/>
                <a:latin typeface="arial" panose="020B0604020202020204" pitchFamily="34" charset="0"/>
              </a:rPr>
              <a:t>和一个处于超导态的超导体相互靠近时，磁体的磁场会使超导体表面中出现超导电流。此超导电流在超导体内部形成的</a:t>
            </a:r>
            <a:r>
              <a:rPr lang="zh-CN" altLang="en-US" b="0" i="0" u="none" strike="noStrike" dirty="0">
                <a:solidFill>
                  <a:srgbClr val="136EC2"/>
                </a:solidFill>
                <a:effectLst/>
                <a:latin typeface="arial" panose="020B0604020202020204" pitchFamily="34" charset="0"/>
                <a:hlinkClick r:id="rId8"/>
              </a:rPr>
              <a:t>磁场</a:t>
            </a:r>
            <a:r>
              <a:rPr lang="zh-CN" altLang="en-US" b="0" i="0" dirty="0">
                <a:solidFill>
                  <a:srgbClr val="333333"/>
                </a:solidFill>
                <a:effectLst/>
                <a:latin typeface="arial" panose="020B0604020202020204" pitchFamily="34" charset="0"/>
              </a:rPr>
              <a:t>，恰好和磁体的磁场大小相等，方向相反。这两个磁场抵消，使超导体内部的磁感应强度为零，</a:t>
            </a:r>
            <a:r>
              <a:rPr lang="en-US" altLang="zh-CN" b="0" i="0" dirty="0">
                <a:solidFill>
                  <a:srgbClr val="333333"/>
                </a:solidFill>
                <a:effectLst/>
                <a:latin typeface="arial" panose="020B0604020202020204" pitchFamily="34" charset="0"/>
              </a:rPr>
              <a:t>B=0</a:t>
            </a:r>
            <a:r>
              <a:rPr lang="zh-CN" altLang="en-US" b="0" i="0" dirty="0">
                <a:solidFill>
                  <a:srgbClr val="333333"/>
                </a:solidFill>
                <a:effectLst/>
                <a:latin typeface="arial" panose="020B0604020202020204" pitchFamily="34" charset="0"/>
              </a:rPr>
              <a:t>，即超导体排斥体内的磁场。</a:t>
            </a:r>
            <a:endParaRPr lang="zh-CN" altLang="en-US" dirty="0"/>
          </a:p>
        </p:txBody>
      </p:sp>
      <p:sp>
        <p:nvSpPr>
          <p:cNvPr id="4" name="灯片编号占位符 3"/>
          <p:cNvSpPr>
            <a:spLocks noGrp="1"/>
          </p:cNvSpPr>
          <p:nvPr>
            <p:ph type="sldNum" sz="quarter" idx="5"/>
          </p:nvPr>
        </p:nvSpPr>
        <p:spPr/>
        <p:txBody>
          <a:bodyPr/>
          <a:lstStyle/>
          <a:p>
            <a:fld id="{6A959E60-3552-41D5-A54E-C386EA1D5320}" type="slidenum">
              <a:rPr lang="zh-CN" altLang="en-US" smtClean="0"/>
              <a:t>22</a:t>
            </a:fld>
            <a:endParaRPr lang="zh-CN" altLang="en-US"/>
          </a:p>
        </p:txBody>
      </p:sp>
    </p:spTree>
    <p:extLst>
      <p:ext uri="{BB962C8B-B14F-4D97-AF65-F5344CB8AC3E}">
        <p14:creationId xmlns:p14="http://schemas.microsoft.com/office/powerpoint/2010/main" val="235269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B3C2-088B-43C9-A403-E68EB43347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50B4FBB-6422-40A4-AC5B-14541510C3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8D827F5-F72A-4BE0-8A74-9A9D78FD4A1D}"/>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5" name="Footer Placeholder 4">
            <a:extLst>
              <a:ext uri="{FF2B5EF4-FFF2-40B4-BE49-F238E27FC236}">
                <a16:creationId xmlns:a16="http://schemas.microsoft.com/office/drawing/2014/main" id="{52BCEB83-54F1-4770-A415-BCEA1CB1C7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833D48-BA08-480C-9123-EBF872C7C3EB}"/>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3638710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8CB9-EA3A-42F0-B7C9-0E65F97D61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94D19AB-56D0-4FC7-9F55-3881D7D454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5F60DB-D048-4A90-927A-D7EDDF49B700}"/>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5" name="Footer Placeholder 4">
            <a:extLst>
              <a:ext uri="{FF2B5EF4-FFF2-40B4-BE49-F238E27FC236}">
                <a16:creationId xmlns:a16="http://schemas.microsoft.com/office/drawing/2014/main" id="{46049227-E71F-4985-BB26-963499FD2E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3BCC66-3DBD-40DD-B3D0-6BEE6A6ED3C5}"/>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596124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DDDBC1-9B4D-4BFD-97F5-29D3E5FD58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F69254-5E01-4726-888E-64AB962DB6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D1CD7E-486B-41DF-BEC9-ACCE4E44F0BC}"/>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5" name="Footer Placeholder 4">
            <a:extLst>
              <a:ext uri="{FF2B5EF4-FFF2-40B4-BE49-F238E27FC236}">
                <a16:creationId xmlns:a16="http://schemas.microsoft.com/office/drawing/2014/main" id="{123348B5-1192-4E5A-BE7F-0FAAC37748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28393-62EB-4A63-8F79-16BC1C926C53}"/>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1765332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7855-2F1A-4F21-966C-49573A57A3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3DA108-FFBB-431B-B77E-368F31E953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E67159-A05D-4A4E-AFD6-5592A3FFCC4E}"/>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5" name="Footer Placeholder 4">
            <a:extLst>
              <a:ext uri="{FF2B5EF4-FFF2-40B4-BE49-F238E27FC236}">
                <a16:creationId xmlns:a16="http://schemas.microsoft.com/office/drawing/2014/main" id="{69DDC7B7-C7DC-4016-AA43-4454963416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461E50-8181-4B37-A7B1-7AEC5226D647}"/>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333805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BF28-8273-4FBE-9C17-75EC72BF50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7BE41AC-23AD-4A94-BACE-60D3476389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A6D9449-BFF0-49FD-9949-A98B1EEC54A1}"/>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5" name="Footer Placeholder 4">
            <a:extLst>
              <a:ext uri="{FF2B5EF4-FFF2-40B4-BE49-F238E27FC236}">
                <a16:creationId xmlns:a16="http://schemas.microsoft.com/office/drawing/2014/main" id="{749BE938-2309-4D18-BF67-2AD7D4CFA6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4F55E-45CB-4F8C-9AA9-738C5F2FA032}"/>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13173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3CEC-571B-43F6-97C3-37B1B6B9D2A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D19FCAB-B633-4FE6-9D9D-B53D3425D4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62DDCCA-104D-432C-AD03-E4FA4B22615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82FE991-17F3-4E43-ADA1-5FCB153A6DBD}"/>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6" name="Footer Placeholder 5">
            <a:extLst>
              <a:ext uri="{FF2B5EF4-FFF2-40B4-BE49-F238E27FC236}">
                <a16:creationId xmlns:a16="http://schemas.microsoft.com/office/drawing/2014/main" id="{A8F8B978-A567-4026-AA73-738FAC1400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D62C2A-7D67-4B3F-912B-78AE1E5AF84A}"/>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2743267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3BA3-16B2-4136-8925-1197AB52F0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5B7DF49-33F7-4DE0-8EA9-2D0210594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B34EA93-CF65-4105-8C59-9080F34E76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E541989-F81B-47C3-ABC5-89A2589E7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C01E74-3C05-4FA4-9CC7-3FBBB8B92E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68CA67F-19BE-4880-BBFA-66EEA52FF433}"/>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8" name="Footer Placeholder 7">
            <a:extLst>
              <a:ext uri="{FF2B5EF4-FFF2-40B4-BE49-F238E27FC236}">
                <a16:creationId xmlns:a16="http://schemas.microsoft.com/office/drawing/2014/main" id="{15287C56-CF9B-4668-9016-35E2F804DB4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C1DF76-AB90-45C9-997C-E2A52337A506}"/>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136620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0848C-533C-4D2F-BFFA-54EEB7017E2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848291E-E38D-455C-8127-D9A7CFFB7B2C}"/>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4" name="Footer Placeholder 3">
            <a:extLst>
              <a:ext uri="{FF2B5EF4-FFF2-40B4-BE49-F238E27FC236}">
                <a16:creationId xmlns:a16="http://schemas.microsoft.com/office/drawing/2014/main" id="{2861FC80-ABC1-4766-9DE8-6DC26B70BCC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5077DAB-8558-4070-8B6F-07A82DD3C77D}"/>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3224520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67B4F0-C72C-4C9D-8D1B-EFD32EEC7916}"/>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3" name="Footer Placeholder 2">
            <a:extLst>
              <a:ext uri="{FF2B5EF4-FFF2-40B4-BE49-F238E27FC236}">
                <a16:creationId xmlns:a16="http://schemas.microsoft.com/office/drawing/2014/main" id="{ECA1F4DC-9334-45F2-AFBF-3D62D68C11D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333BBC2-637A-44C5-8DC5-8DEEB88796DE}"/>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265196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7D90-90DC-4C62-8DFB-4ADED1F396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1014BC-8CF2-47EA-B0AC-3CEE35D8D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E8D4AB0-7A6B-4A79-A714-F042013896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381C58-324F-4E8B-A2AC-DE5B9FE0E5BC}"/>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6" name="Footer Placeholder 5">
            <a:extLst>
              <a:ext uri="{FF2B5EF4-FFF2-40B4-BE49-F238E27FC236}">
                <a16:creationId xmlns:a16="http://schemas.microsoft.com/office/drawing/2014/main" id="{AA3BEB5E-0803-4DB9-B8F0-16CD5D2FE9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EB2EA6-1A68-44BE-853B-3ED64463A853}"/>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1059571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8B6A-7B92-4E29-AEB1-E01BDAF5B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3C47DEA-A172-4259-A8E9-A6593502F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D6E6F0-A9CF-4B8D-B515-D988E7F07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7762CE-2FCD-4C42-B814-2BFE0C64683A}"/>
              </a:ext>
            </a:extLst>
          </p:cNvPr>
          <p:cNvSpPr>
            <a:spLocks noGrp="1"/>
          </p:cNvSpPr>
          <p:nvPr>
            <p:ph type="dt" sz="half" idx="10"/>
          </p:nvPr>
        </p:nvSpPr>
        <p:spPr/>
        <p:txBody>
          <a:bodyPr/>
          <a:lstStyle/>
          <a:p>
            <a:fld id="{236F597C-6C15-45B1-ABB3-DE0926CAE91F}" type="datetimeFigureOut">
              <a:rPr lang="en-GB" smtClean="0"/>
              <a:t>28/12/2021</a:t>
            </a:fld>
            <a:endParaRPr lang="en-GB"/>
          </a:p>
        </p:txBody>
      </p:sp>
      <p:sp>
        <p:nvSpPr>
          <p:cNvPr id="6" name="Footer Placeholder 5">
            <a:extLst>
              <a:ext uri="{FF2B5EF4-FFF2-40B4-BE49-F238E27FC236}">
                <a16:creationId xmlns:a16="http://schemas.microsoft.com/office/drawing/2014/main" id="{56057A1A-B160-4B05-A68B-C0A13C7096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27ACAB-6C29-440B-933F-F8513A4D83F0}"/>
              </a:ext>
            </a:extLst>
          </p:cNvPr>
          <p:cNvSpPr>
            <a:spLocks noGrp="1"/>
          </p:cNvSpPr>
          <p:nvPr>
            <p:ph type="sldNum" sz="quarter" idx="12"/>
          </p:nvPr>
        </p:nvSpPr>
        <p:spPr/>
        <p:txBody>
          <a:bodyPr/>
          <a:lstStyle/>
          <a:p>
            <a:fld id="{531EC896-3467-4354-8334-EAE0930275E6}" type="slidenum">
              <a:rPr lang="en-GB" smtClean="0"/>
              <a:t>‹#›</a:t>
            </a:fld>
            <a:endParaRPr lang="en-GB"/>
          </a:p>
        </p:txBody>
      </p:sp>
    </p:spTree>
    <p:extLst>
      <p:ext uri="{BB962C8B-B14F-4D97-AF65-F5344CB8AC3E}">
        <p14:creationId xmlns:p14="http://schemas.microsoft.com/office/powerpoint/2010/main" val="3387905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EB543-90E3-470F-9983-8CE66753A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3C95A82-66F5-4F4B-8E0B-7A40B442B5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80F6EB-C267-493E-A789-F5D9D3C3CD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6F597C-6C15-45B1-ABB3-DE0926CAE91F}" type="datetimeFigureOut">
              <a:rPr lang="en-GB" smtClean="0"/>
              <a:t>28/12/2021</a:t>
            </a:fld>
            <a:endParaRPr lang="en-GB"/>
          </a:p>
        </p:txBody>
      </p:sp>
      <p:sp>
        <p:nvSpPr>
          <p:cNvPr id="5" name="Footer Placeholder 4">
            <a:extLst>
              <a:ext uri="{FF2B5EF4-FFF2-40B4-BE49-F238E27FC236}">
                <a16:creationId xmlns:a16="http://schemas.microsoft.com/office/drawing/2014/main" id="{DFF484EB-AD7D-4387-80B7-52264E3A4B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B39DC2E-BE7D-4622-939C-8EFB4ADBC8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EC896-3467-4354-8334-EAE0930275E6}" type="slidenum">
              <a:rPr lang="en-GB" smtClean="0"/>
              <a:t>‹#›</a:t>
            </a:fld>
            <a:endParaRPr lang="en-GB"/>
          </a:p>
        </p:txBody>
      </p:sp>
    </p:spTree>
    <p:extLst>
      <p:ext uri="{BB962C8B-B14F-4D97-AF65-F5344CB8AC3E}">
        <p14:creationId xmlns:p14="http://schemas.microsoft.com/office/powerpoint/2010/main" val="3946100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wmf"/></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4059B-1394-4CAE-9F51-9777238A6368}"/>
              </a:ext>
            </a:extLst>
          </p:cNvPr>
          <p:cNvSpPr>
            <a:spLocks noGrp="1"/>
          </p:cNvSpPr>
          <p:nvPr>
            <p:ph type="ctrTitle"/>
          </p:nvPr>
        </p:nvSpPr>
        <p:spPr/>
        <p:txBody>
          <a:bodyPr>
            <a:normAutofit fontScale="90000"/>
          </a:bodyPr>
          <a:lstStyle/>
          <a:p>
            <a:r>
              <a:rPr lang="en-GB" dirty="0"/>
              <a:t>EE113 Magnetic and Ferromagnetic Materials</a:t>
            </a:r>
            <a:br>
              <a:rPr lang="en-GB" dirty="0"/>
            </a:br>
            <a:r>
              <a:rPr lang="en-GB" dirty="0"/>
              <a:t>Superconductivity</a:t>
            </a:r>
          </a:p>
        </p:txBody>
      </p:sp>
      <p:sp>
        <p:nvSpPr>
          <p:cNvPr id="3" name="Subtitle 2">
            <a:extLst>
              <a:ext uri="{FF2B5EF4-FFF2-40B4-BE49-F238E27FC236}">
                <a16:creationId xmlns:a16="http://schemas.microsoft.com/office/drawing/2014/main" id="{950EC0A6-AAE2-43C0-B653-1FCAEC843AD1}"/>
              </a:ext>
            </a:extLst>
          </p:cNvPr>
          <p:cNvSpPr>
            <a:spLocks noGrp="1"/>
          </p:cNvSpPr>
          <p:nvPr>
            <p:ph type="subTitle" idx="1"/>
          </p:nvPr>
        </p:nvSpPr>
        <p:spPr/>
        <p:txBody>
          <a:bodyPr/>
          <a:lstStyle/>
          <a:p>
            <a:r>
              <a:rPr lang="en-GB" dirty="0" err="1"/>
              <a:t>Jinling</a:t>
            </a:r>
            <a:r>
              <a:rPr lang="en-GB" dirty="0"/>
              <a:t> Yu</a:t>
            </a:r>
          </a:p>
        </p:txBody>
      </p:sp>
    </p:spTree>
    <p:extLst>
      <p:ext uri="{BB962C8B-B14F-4D97-AF65-F5344CB8AC3E}">
        <p14:creationId xmlns:p14="http://schemas.microsoft.com/office/powerpoint/2010/main" val="8437133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6E86-B5D8-46A3-84EE-992EEB909EA2}"/>
              </a:ext>
            </a:extLst>
          </p:cNvPr>
          <p:cNvSpPr>
            <a:spLocks noGrp="1"/>
          </p:cNvSpPr>
          <p:nvPr>
            <p:ph type="title"/>
          </p:nvPr>
        </p:nvSpPr>
        <p:spPr/>
        <p:txBody>
          <a:bodyPr/>
          <a:lstStyle/>
          <a:p>
            <a:r>
              <a:rPr lang="en-GB" dirty="0"/>
              <a:t>Electromagnets </a:t>
            </a:r>
          </a:p>
        </p:txBody>
      </p:sp>
      <p:sp>
        <p:nvSpPr>
          <p:cNvPr id="6" name="Content Placeholder 5">
            <a:extLst>
              <a:ext uri="{FF2B5EF4-FFF2-40B4-BE49-F238E27FC236}">
                <a16:creationId xmlns:a16="http://schemas.microsoft.com/office/drawing/2014/main" id="{D1FC88F3-E857-4A8D-8622-588C71A3EE03}"/>
              </a:ext>
            </a:extLst>
          </p:cNvPr>
          <p:cNvSpPr>
            <a:spLocks noGrp="1"/>
          </p:cNvSpPr>
          <p:nvPr>
            <p:ph idx="1"/>
          </p:nvPr>
        </p:nvSpPr>
        <p:spPr/>
        <p:txBody>
          <a:bodyPr/>
          <a:lstStyle/>
          <a:p>
            <a:r>
              <a:rPr lang="en-GB" dirty="0"/>
              <a:t>Magnetic flux density is given the symbol </a:t>
            </a:r>
            <a:r>
              <a:rPr lang="en-GB" b="1" dirty="0"/>
              <a:t>B</a:t>
            </a:r>
            <a:r>
              <a:rPr lang="en-GB" dirty="0"/>
              <a:t> and has the unit of tesla, T. </a:t>
            </a:r>
          </a:p>
          <a:p>
            <a:r>
              <a:rPr lang="en-GB" dirty="0"/>
              <a:t>The old unit was Gauss, G, where 1 G = 1x10</a:t>
            </a:r>
            <a:r>
              <a:rPr lang="en-GB" baseline="30000" dirty="0"/>
              <a:t>-4</a:t>
            </a:r>
            <a:r>
              <a:rPr lang="en-GB" dirty="0"/>
              <a:t>T.</a:t>
            </a:r>
          </a:p>
          <a:p>
            <a:endParaRPr lang="en-GB" dirty="0"/>
          </a:p>
        </p:txBody>
      </p:sp>
    </p:spTree>
    <p:extLst>
      <p:ext uri="{BB962C8B-B14F-4D97-AF65-F5344CB8AC3E}">
        <p14:creationId xmlns:p14="http://schemas.microsoft.com/office/powerpoint/2010/main" val="3541097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18C5B-DE04-48E6-AA39-7FDBBF72A281}"/>
              </a:ext>
            </a:extLst>
          </p:cNvPr>
          <p:cNvSpPr>
            <a:spLocks noGrp="1"/>
          </p:cNvSpPr>
          <p:nvPr>
            <p:ph type="title"/>
          </p:nvPr>
        </p:nvSpPr>
        <p:spPr/>
        <p:txBody>
          <a:bodyPr/>
          <a:lstStyle/>
          <a:p>
            <a:r>
              <a:rPr lang="en-GB" dirty="0"/>
              <a:t>Ferromagnetism's and Materials</a:t>
            </a:r>
          </a:p>
        </p:txBody>
      </p:sp>
      <p:sp>
        <p:nvSpPr>
          <p:cNvPr id="3" name="Content Placeholder 2">
            <a:extLst>
              <a:ext uri="{FF2B5EF4-FFF2-40B4-BE49-F238E27FC236}">
                <a16:creationId xmlns:a16="http://schemas.microsoft.com/office/drawing/2014/main" id="{164A4B66-CBB8-4F19-9322-E46C5161FB83}"/>
              </a:ext>
            </a:extLst>
          </p:cNvPr>
          <p:cNvSpPr>
            <a:spLocks noGrp="1"/>
          </p:cNvSpPr>
          <p:nvPr>
            <p:ph idx="1"/>
          </p:nvPr>
        </p:nvSpPr>
        <p:spPr/>
        <p:txBody>
          <a:bodyPr/>
          <a:lstStyle/>
          <a:p>
            <a:r>
              <a:rPr lang="en-GB" dirty="0"/>
              <a:t>Basically how certain material become magnets or can be magnetised.</a:t>
            </a:r>
          </a:p>
          <a:p>
            <a:r>
              <a:rPr lang="en-GB" dirty="0"/>
              <a:t>Appling a strong magnetic field to a material and then seeing how long it takes to demagnetise is one of the texts used to determine material type.</a:t>
            </a:r>
          </a:p>
          <a:p>
            <a:r>
              <a:rPr lang="en-GB" dirty="0"/>
              <a:t>Some materials are easy to magnetise, others will not react at all or so weakly as to be undetectable.</a:t>
            </a:r>
          </a:p>
          <a:p>
            <a:endParaRPr lang="en-GB" dirty="0"/>
          </a:p>
          <a:p>
            <a:endParaRPr lang="en-GB" dirty="0"/>
          </a:p>
        </p:txBody>
      </p:sp>
    </p:spTree>
    <p:extLst>
      <p:ext uri="{BB962C8B-B14F-4D97-AF65-F5344CB8AC3E}">
        <p14:creationId xmlns:p14="http://schemas.microsoft.com/office/powerpoint/2010/main" val="60005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7530-8BAB-434E-BCDA-A68D9A099537}"/>
              </a:ext>
            </a:extLst>
          </p:cNvPr>
          <p:cNvSpPr>
            <a:spLocks noGrp="1"/>
          </p:cNvSpPr>
          <p:nvPr>
            <p:ph type="title"/>
          </p:nvPr>
        </p:nvSpPr>
        <p:spPr/>
        <p:txBody>
          <a:bodyPr/>
          <a:lstStyle/>
          <a:p>
            <a:r>
              <a:rPr lang="en-GB" dirty="0"/>
              <a:t>Magnetic Material Types</a:t>
            </a:r>
          </a:p>
        </p:txBody>
      </p:sp>
      <p:sp>
        <p:nvSpPr>
          <p:cNvPr id="3" name="Content Placeholder 2">
            <a:extLst>
              <a:ext uri="{FF2B5EF4-FFF2-40B4-BE49-F238E27FC236}">
                <a16:creationId xmlns:a16="http://schemas.microsoft.com/office/drawing/2014/main" id="{06D61281-81A1-484C-8F12-477CF6119780}"/>
              </a:ext>
            </a:extLst>
          </p:cNvPr>
          <p:cNvSpPr>
            <a:spLocks noGrp="1"/>
          </p:cNvSpPr>
          <p:nvPr>
            <p:ph idx="1"/>
          </p:nvPr>
        </p:nvSpPr>
        <p:spPr/>
        <p:txBody>
          <a:bodyPr/>
          <a:lstStyle/>
          <a:p>
            <a:r>
              <a:rPr lang="en-GB" dirty="0">
                <a:solidFill>
                  <a:srgbClr val="FF0000"/>
                </a:solidFill>
              </a:rPr>
              <a:t>Paramagnetic</a:t>
            </a:r>
            <a:r>
              <a:rPr lang="en-GB" dirty="0"/>
              <a:t> – this is a material that will easily magnetise but demagnetises easily too. For example a needle will align to magnetic north but also to a nearby magnetic.</a:t>
            </a:r>
          </a:p>
          <a:p>
            <a:r>
              <a:rPr lang="en-GB" dirty="0">
                <a:solidFill>
                  <a:srgbClr val="FF0000"/>
                </a:solidFill>
              </a:rPr>
              <a:t>Ferromagnetic</a:t>
            </a:r>
            <a:r>
              <a:rPr lang="en-GB" dirty="0"/>
              <a:t> – become strongly magnetised but STAY magnetised when the field is removed. Items like </a:t>
            </a:r>
            <a:r>
              <a:rPr lang="en-GB" dirty="0">
                <a:solidFill>
                  <a:srgbClr val="FF0000"/>
                </a:solidFill>
              </a:rPr>
              <a:t>iron</a:t>
            </a:r>
            <a:r>
              <a:rPr lang="en-GB" dirty="0"/>
              <a:t> and most metals are in this classification.</a:t>
            </a:r>
          </a:p>
          <a:p>
            <a:r>
              <a:rPr lang="en-GB" dirty="0">
                <a:solidFill>
                  <a:srgbClr val="FF0000"/>
                </a:solidFill>
              </a:rPr>
              <a:t>Diamagnetic (antimagnetic)</a:t>
            </a:r>
            <a:r>
              <a:rPr lang="en-GB" dirty="0"/>
              <a:t> – these are materials that ‘like’ magnetic fields and will react to them but do not become magnetic. Water and most carbon based molecules are in this classification.</a:t>
            </a:r>
          </a:p>
          <a:p>
            <a:r>
              <a:rPr lang="en-GB" dirty="0"/>
              <a:t>There are other subclassifications that we need not worry about.</a:t>
            </a:r>
          </a:p>
        </p:txBody>
      </p:sp>
    </p:spTree>
    <p:extLst>
      <p:ext uri="{BB962C8B-B14F-4D97-AF65-F5344CB8AC3E}">
        <p14:creationId xmlns:p14="http://schemas.microsoft.com/office/powerpoint/2010/main" val="3654150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DFB5F0-FABA-47D9-9666-801CBFBAAB8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C43D75F-A25A-445F-ADAE-0EBC107BB20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DCC1D76-F141-4679-BE38-19076012FA91}"/>
              </a:ext>
            </a:extLst>
          </p:cNvPr>
          <p:cNvPicPr>
            <a:picLocks noChangeAspect="1"/>
          </p:cNvPicPr>
          <p:nvPr/>
        </p:nvPicPr>
        <p:blipFill>
          <a:blip r:embed="rId2"/>
          <a:stretch>
            <a:fillRect/>
          </a:stretch>
        </p:blipFill>
        <p:spPr>
          <a:xfrm>
            <a:off x="999202" y="580135"/>
            <a:ext cx="10193595" cy="5697729"/>
          </a:xfrm>
          <a:prstGeom prst="rect">
            <a:avLst/>
          </a:prstGeom>
        </p:spPr>
      </p:pic>
    </p:spTree>
    <p:extLst>
      <p:ext uri="{BB962C8B-B14F-4D97-AF65-F5344CB8AC3E}">
        <p14:creationId xmlns:p14="http://schemas.microsoft.com/office/powerpoint/2010/main" val="1264030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F3C9F-5CD1-4543-BC51-DA3A4BB7BBC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BFDEB40-0CB6-498A-89C2-D86374985A71}"/>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BA5CBC84-B992-445B-A40F-0AF313688177}"/>
              </a:ext>
            </a:extLst>
          </p:cNvPr>
          <p:cNvPicPr>
            <a:picLocks noChangeAspect="1"/>
          </p:cNvPicPr>
          <p:nvPr/>
        </p:nvPicPr>
        <p:blipFill>
          <a:blip r:embed="rId2"/>
          <a:stretch>
            <a:fillRect/>
          </a:stretch>
        </p:blipFill>
        <p:spPr>
          <a:xfrm>
            <a:off x="342425" y="1369171"/>
            <a:ext cx="6210775" cy="4351337"/>
          </a:xfrm>
          <a:prstGeom prst="rect">
            <a:avLst/>
          </a:prstGeom>
        </p:spPr>
      </p:pic>
      <p:pic>
        <p:nvPicPr>
          <p:cNvPr id="9" name="图片 8">
            <a:extLst>
              <a:ext uri="{FF2B5EF4-FFF2-40B4-BE49-F238E27FC236}">
                <a16:creationId xmlns:a16="http://schemas.microsoft.com/office/drawing/2014/main" id="{542ABFDE-93CA-4ACC-96A4-99719C44D16D}"/>
              </a:ext>
            </a:extLst>
          </p:cNvPr>
          <p:cNvPicPr>
            <a:picLocks noChangeAspect="1"/>
          </p:cNvPicPr>
          <p:nvPr/>
        </p:nvPicPr>
        <p:blipFill>
          <a:blip r:embed="rId3"/>
          <a:stretch>
            <a:fillRect/>
          </a:stretch>
        </p:blipFill>
        <p:spPr>
          <a:xfrm>
            <a:off x="6273647" y="1825625"/>
            <a:ext cx="5732826" cy="3253151"/>
          </a:xfrm>
          <a:prstGeom prst="rect">
            <a:avLst/>
          </a:prstGeom>
        </p:spPr>
      </p:pic>
    </p:spTree>
    <p:extLst>
      <p:ext uri="{BB962C8B-B14F-4D97-AF65-F5344CB8AC3E}">
        <p14:creationId xmlns:p14="http://schemas.microsoft.com/office/powerpoint/2010/main" val="1139696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5A2D7-C02E-4258-909E-A01F67757F0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56C26D8-0608-4DC4-8711-260268C5A3BE}"/>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65544786-E9E0-4E4D-93DE-D148CD07A366}"/>
              </a:ext>
            </a:extLst>
          </p:cNvPr>
          <p:cNvPicPr>
            <a:picLocks noChangeAspect="1"/>
          </p:cNvPicPr>
          <p:nvPr/>
        </p:nvPicPr>
        <p:blipFill>
          <a:blip r:embed="rId2"/>
          <a:stretch>
            <a:fillRect/>
          </a:stretch>
        </p:blipFill>
        <p:spPr>
          <a:xfrm>
            <a:off x="93940" y="617107"/>
            <a:ext cx="5304984" cy="4753086"/>
          </a:xfrm>
          <a:prstGeom prst="rect">
            <a:avLst/>
          </a:prstGeom>
        </p:spPr>
      </p:pic>
      <p:pic>
        <p:nvPicPr>
          <p:cNvPr id="7" name="图片 6">
            <a:extLst>
              <a:ext uri="{FF2B5EF4-FFF2-40B4-BE49-F238E27FC236}">
                <a16:creationId xmlns:a16="http://schemas.microsoft.com/office/drawing/2014/main" id="{BDBF6ABE-7203-46DB-9372-6BEB8F900B84}"/>
              </a:ext>
            </a:extLst>
          </p:cNvPr>
          <p:cNvPicPr>
            <a:picLocks noChangeAspect="1"/>
          </p:cNvPicPr>
          <p:nvPr/>
        </p:nvPicPr>
        <p:blipFill>
          <a:blip r:embed="rId3"/>
          <a:stretch>
            <a:fillRect/>
          </a:stretch>
        </p:blipFill>
        <p:spPr>
          <a:xfrm>
            <a:off x="5068418" y="1487807"/>
            <a:ext cx="7201032" cy="2424989"/>
          </a:xfrm>
          <a:prstGeom prst="rect">
            <a:avLst/>
          </a:prstGeom>
        </p:spPr>
      </p:pic>
    </p:spTree>
    <p:extLst>
      <p:ext uri="{BB962C8B-B14F-4D97-AF65-F5344CB8AC3E}">
        <p14:creationId xmlns:p14="http://schemas.microsoft.com/office/powerpoint/2010/main" val="3556496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2537-C2ED-43B5-B535-9C30FBCFAD52}"/>
              </a:ext>
            </a:extLst>
          </p:cNvPr>
          <p:cNvSpPr>
            <a:spLocks noGrp="1"/>
          </p:cNvSpPr>
          <p:nvPr>
            <p:ph type="title"/>
          </p:nvPr>
        </p:nvSpPr>
        <p:spPr/>
        <p:txBody>
          <a:bodyPr/>
          <a:lstStyle/>
          <a:p>
            <a:r>
              <a:rPr lang="en-GB" dirty="0"/>
              <a:t>Testing for Magnetic Material type</a:t>
            </a:r>
          </a:p>
        </p:txBody>
      </p:sp>
      <p:sp>
        <p:nvSpPr>
          <p:cNvPr id="3" name="Content Placeholder 2">
            <a:extLst>
              <a:ext uri="{FF2B5EF4-FFF2-40B4-BE49-F238E27FC236}">
                <a16:creationId xmlns:a16="http://schemas.microsoft.com/office/drawing/2014/main" id="{C0373853-7888-4654-8387-F617F940A97F}"/>
              </a:ext>
            </a:extLst>
          </p:cNvPr>
          <p:cNvSpPr>
            <a:spLocks noGrp="1"/>
          </p:cNvSpPr>
          <p:nvPr>
            <p:ph idx="1"/>
          </p:nvPr>
        </p:nvSpPr>
        <p:spPr/>
        <p:txBody>
          <a:bodyPr/>
          <a:lstStyle/>
          <a:p>
            <a:r>
              <a:rPr lang="en-GB" dirty="0"/>
              <a:t>The test to determine the magnetic type a material is called the B-H test or </a:t>
            </a:r>
            <a:r>
              <a:rPr lang="en-GB" dirty="0">
                <a:solidFill>
                  <a:srgbClr val="FF0000"/>
                </a:solidFill>
              </a:rPr>
              <a:t>Hysteresis Curve </a:t>
            </a:r>
            <a:r>
              <a:rPr lang="en-GB" dirty="0"/>
              <a:t>test.</a:t>
            </a:r>
          </a:p>
          <a:p>
            <a:r>
              <a:rPr lang="en-GB" dirty="0"/>
              <a:t>You apply a strong field in one direction and measure how the material reacts.</a:t>
            </a:r>
          </a:p>
          <a:p>
            <a:r>
              <a:rPr lang="en-GB" dirty="0"/>
              <a:t>You then reverse the applied field and measure how long it takes for the material to revert to its original state.</a:t>
            </a:r>
          </a:p>
          <a:p>
            <a:r>
              <a:rPr lang="en-GB" dirty="0"/>
              <a:t>The longer it takes to do this, more strongly magnetic it is. This can be seen in the next slide.</a:t>
            </a:r>
          </a:p>
        </p:txBody>
      </p:sp>
    </p:spTree>
    <p:extLst>
      <p:ext uri="{BB962C8B-B14F-4D97-AF65-F5344CB8AC3E}">
        <p14:creationId xmlns:p14="http://schemas.microsoft.com/office/powerpoint/2010/main" val="2417706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D347A-3CE2-4704-9465-B9E109F99B9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ED25116-2546-4558-BE1D-DC11B8162F6C}"/>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F7CC29FC-1BFD-439C-88FC-6B0E25178A0B}"/>
              </a:ext>
            </a:extLst>
          </p:cNvPr>
          <p:cNvPicPr>
            <a:picLocks noChangeAspect="1"/>
          </p:cNvPicPr>
          <p:nvPr/>
        </p:nvPicPr>
        <p:blipFill>
          <a:blip r:embed="rId2"/>
          <a:stretch>
            <a:fillRect/>
          </a:stretch>
        </p:blipFill>
        <p:spPr>
          <a:xfrm>
            <a:off x="1436299" y="263365"/>
            <a:ext cx="5504327" cy="2787906"/>
          </a:xfrm>
          <a:prstGeom prst="rect">
            <a:avLst/>
          </a:prstGeom>
        </p:spPr>
      </p:pic>
      <p:pic>
        <p:nvPicPr>
          <p:cNvPr id="7" name="图片 6">
            <a:extLst>
              <a:ext uri="{FF2B5EF4-FFF2-40B4-BE49-F238E27FC236}">
                <a16:creationId xmlns:a16="http://schemas.microsoft.com/office/drawing/2014/main" id="{EA22A3FA-6C50-4F84-9A9D-15BA7F6B445A}"/>
              </a:ext>
            </a:extLst>
          </p:cNvPr>
          <p:cNvPicPr>
            <a:picLocks noChangeAspect="1"/>
          </p:cNvPicPr>
          <p:nvPr/>
        </p:nvPicPr>
        <p:blipFill>
          <a:blip r:embed="rId3"/>
          <a:stretch>
            <a:fillRect/>
          </a:stretch>
        </p:blipFill>
        <p:spPr>
          <a:xfrm>
            <a:off x="612029" y="2952040"/>
            <a:ext cx="7847259" cy="3540835"/>
          </a:xfrm>
          <a:prstGeom prst="rect">
            <a:avLst/>
          </a:prstGeom>
        </p:spPr>
      </p:pic>
    </p:spTree>
    <p:extLst>
      <p:ext uri="{BB962C8B-B14F-4D97-AF65-F5344CB8AC3E}">
        <p14:creationId xmlns:p14="http://schemas.microsoft.com/office/powerpoint/2010/main" val="12654266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370F4-6623-4355-BB64-386552F2F29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20D71AC-0940-4E62-BF79-E24B8DCADF46}"/>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D78D5D4E-96F2-4E7B-95AE-D3E9B52F219F}"/>
              </a:ext>
            </a:extLst>
          </p:cNvPr>
          <p:cNvPicPr>
            <a:picLocks noChangeAspect="1"/>
          </p:cNvPicPr>
          <p:nvPr/>
        </p:nvPicPr>
        <p:blipFill>
          <a:blip r:embed="rId2"/>
          <a:stretch>
            <a:fillRect/>
          </a:stretch>
        </p:blipFill>
        <p:spPr>
          <a:xfrm>
            <a:off x="1077890" y="188888"/>
            <a:ext cx="8536475" cy="4779719"/>
          </a:xfrm>
          <a:prstGeom prst="rect">
            <a:avLst/>
          </a:prstGeom>
        </p:spPr>
      </p:pic>
      <p:sp>
        <p:nvSpPr>
          <p:cNvPr id="6" name="文本框 5">
            <a:extLst>
              <a:ext uri="{FF2B5EF4-FFF2-40B4-BE49-F238E27FC236}">
                <a16:creationId xmlns:a16="http://schemas.microsoft.com/office/drawing/2014/main" id="{A7CCEF42-99AD-461A-ACD1-E8D3D4C3D437}"/>
              </a:ext>
            </a:extLst>
          </p:cNvPr>
          <p:cNvSpPr txBox="1"/>
          <p:nvPr/>
        </p:nvSpPr>
        <p:spPr>
          <a:xfrm>
            <a:off x="224009" y="5103544"/>
            <a:ext cx="11743981" cy="830997"/>
          </a:xfrm>
          <a:prstGeom prst="rect">
            <a:avLst/>
          </a:prstGeom>
          <a:noFill/>
        </p:spPr>
        <p:txBody>
          <a:bodyPr wrap="square" rtlCol="0">
            <a:spAutoFit/>
          </a:bodyPr>
          <a:lstStyle/>
          <a:p>
            <a:r>
              <a:rPr lang="en-US" altLang="zh-CN" sz="2400" dirty="0"/>
              <a:t>Hard magnet: the magnetization should be large even when there is no external field, and the coercive field should be large so that the sample is not easily demagnetized.</a:t>
            </a:r>
            <a:endParaRPr lang="zh-CN" altLang="en-US" sz="2400" dirty="0"/>
          </a:p>
        </p:txBody>
      </p:sp>
      <p:sp>
        <p:nvSpPr>
          <p:cNvPr id="7" name="文本框 6">
            <a:extLst>
              <a:ext uri="{FF2B5EF4-FFF2-40B4-BE49-F238E27FC236}">
                <a16:creationId xmlns:a16="http://schemas.microsoft.com/office/drawing/2014/main" id="{7BE5C86A-7FB9-43AC-B70D-D1C53A1E7D3A}"/>
              </a:ext>
            </a:extLst>
          </p:cNvPr>
          <p:cNvSpPr txBox="1"/>
          <p:nvPr/>
        </p:nvSpPr>
        <p:spPr>
          <a:xfrm>
            <a:off x="219419" y="5934541"/>
            <a:ext cx="11743981" cy="461665"/>
          </a:xfrm>
          <a:prstGeom prst="rect">
            <a:avLst/>
          </a:prstGeom>
          <a:noFill/>
        </p:spPr>
        <p:txBody>
          <a:bodyPr wrap="square" rtlCol="0">
            <a:spAutoFit/>
          </a:bodyPr>
          <a:lstStyle/>
          <a:p>
            <a:r>
              <a:rPr lang="en-US" altLang="zh-CN" sz="2400" dirty="0"/>
              <a:t>Soft magnet: the magnet has a low </a:t>
            </a:r>
            <a:r>
              <a:rPr lang="en-US" altLang="zh-CN" sz="2400"/>
              <a:t>coercive field.</a:t>
            </a:r>
            <a:endParaRPr lang="zh-CN" altLang="en-US" sz="2400" dirty="0"/>
          </a:p>
        </p:txBody>
      </p:sp>
    </p:spTree>
    <p:extLst>
      <p:ext uri="{BB962C8B-B14F-4D97-AF65-F5344CB8AC3E}">
        <p14:creationId xmlns:p14="http://schemas.microsoft.com/office/powerpoint/2010/main" val="1861704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84DA-E06C-40A2-8916-7C67F1D01374}"/>
              </a:ext>
            </a:extLst>
          </p:cNvPr>
          <p:cNvSpPr>
            <a:spLocks noGrp="1"/>
          </p:cNvSpPr>
          <p:nvPr>
            <p:ph type="title"/>
          </p:nvPr>
        </p:nvSpPr>
        <p:spPr/>
        <p:txBody>
          <a:bodyPr/>
          <a:lstStyle/>
          <a:p>
            <a:r>
              <a:rPr lang="en-GB" dirty="0"/>
              <a:t>Hysteresis curves – examples </a:t>
            </a:r>
          </a:p>
        </p:txBody>
      </p:sp>
      <p:pic>
        <p:nvPicPr>
          <p:cNvPr id="5" name="Picture 4">
            <a:extLst>
              <a:ext uri="{FF2B5EF4-FFF2-40B4-BE49-F238E27FC236}">
                <a16:creationId xmlns:a16="http://schemas.microsoft.com/office/drawing/2014/main" id="{4A689E7C-8EF4-4761-A997-14D87C1F7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20" y="1690688"/>
            <a:ext cx="11244959" cy="4919662"/>
          </a:xfrm>
          <a:prstGeom prst="rect">
            <a:avLst/>
          </a:prstGeom>
        </p:spPr>
      </p:pic>
    </p:spTree>
    <p:extLst>
      <p:ext uri="{BB962C8B-B14F-4D97-AF65-F5344CB8AC3E}">
        <p14:creationId xmlns:p14="http://schemas.microsoft.com/office/powerpoint/2010/main" val="866225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CC1B-97F8-499D-A38D-A2E29BD2F7E9}"/>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47993A8F-B679-4A55-B87A-8C013D249630}"/>
              </a:ext>
            </a:extLst>
          </p:cNvPr>
          <p:cNvSpPr>
            <a:spLocks noGrp="1"/>
          </p:cNvSpPr>
          <p:nvPr>
            <p:ph idx="1"/>
          </p:nvPr>
        </p:nvSpPr>
        <p:spPr/>
        <p:txBody>
          <a:bodyPr/>
          <a:lstStyle/>
          <a:p>
            <a:pPr marL="0" indent="0">
              <a:buNone/>
            </a:pPr>
            <a:r>
              <a:rPr lang="en-GB" sz="4400" dirty="0"/>
              <a:t>In the following slides we will cover </a:t>
            </a:r>
          </a:p>
          <a:p>
            <a:pPr lvl="1"/>
            <a:r>
              <a:rPr lang="en-GB" sz="3600" dirty="0"/>
              <a:t>Magnetism – what it is and the basic equations</a:t>
            </a:r>
          </a:p>
          <a:p>
            <a:pPr lvl="1"/>
            <a:r>
              <a:rPr lang="en-GB" sz="3600" dirty="0"/>
              <a:t>Ferromagnetic Materials</a:t>
            </a:r>
          </a:p>
          <a:p>
            <a:pPr lvl="1"/>
            <a:r>
              <a:rPr lang="en-GB" sz="3600" dirty="0"/>
              <a:t>An introduction to Superconductivity</a:t>
            </a:r>
          </a:p>
          <a:p>
            <a:pPr lvl="1"/>
            <a:r>
              <a:rPr lang="en-GB" sz="3600" dirty="0"/>
              <a:t>A few equations too </a:t>
            </a:r>
          </a:p>
        </p:txBody>
      </p:sp>
    </p:spTree>
    <p:extLst>
      <p:ext uri="{BB962C8B-B14F-4D97-AF65-F5344CB8AC3E}">
        <p14:creationId xmlns:p14="http://schemas.microsoft.com/office/powerpoint/2010/main" val="1286926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3851-6351-438C-84D9-887359BCD83F}"/>
              </a:ext>
            </a:extLst>
          </p:cNvPr>
          <p:cNvSpPr>
            <a:spLocks noGrp="1"/>
          </p:cNvSpPr>
          <p:nvPr>
            <p:ph type="title"/>
          </p:nvPr>
        </p:nvSpPr>
        <p:spPr/>
        <p:txBody>
          <a:bodyPr/>
          <a:lstStyle/>
          <a:p>
            <a:r>
              <a:rPr lang="en-GB" dirty="0"/>
              <a:t>Superconductivity</a:t>
            </a:r>
          </a:p>
        </p:txBody>
      </p:sp>
      <p:sp>
        <p:nvSpPr>
          <p:cNvPr id="3" name="Content Placeholder 2">
            <a:extLst>
              <a:ext uri="{FF2B5EF4-FFF2-40B4-BE49-F238E27FC236}">
                <a16:creationId xmlns:a16="http://schemas.microsoft.com/office/drawing/2014/main" id="{11BCBF24-7F66-4FD2-AE3D-798425C63A71}"/>
              </a:ext>
            </a:extLst>
          </p:cNvPr>
          <p:cNvSpPr>
            <a:spLocks noGrp="1"/>
          </p:cNvSpPr>
          <p:nvPr>
            <p:ph idx="1"/>
          </p:nvPr>
        </p:nvSpPr>
        <p:spPr>
          <a:xfrm>
            <a:off x="838200" y="1435099"/>
            <a:ext cx="10515600" cy="5241925"/>
          </a:xfrm>
        </p:spPr>
        <p:txBody>
          <a:bodyPr>
            <a:normAutofit fontScale="85000" lnSpcReduction="20000"/>
          </a:bodyPr>
          <a:lstStyle/>
          <a:p>
            <a:r>
              <a:rPr lang="en-GB" sz="3300" dirty="0"/>
              <a:t>So we have conductors, insulators and semiconductors.</a:t>
            </a:r>
          </a:p>
          <a:p>
            <a:r>
              <a:rPr lang="en-GB" sz="3300" dirty="0"/>
              <a:t>We can cause currents and magnetic fields to be generated.</a:t>
            </a:r>
          </a:p>
          <a:p>
            <a:r>
              <a:rPr lang="en-GB" sz="3300" dirty="0"/>
              <a:t>We have resistance to all of this leading to heating effects, good when wanted, bad when looking for effectively.</a:t>
            </a:r>
          </a:p>
          <a:p>
            <a:r>
              <a:rPr lang="en-GB" sz="3300" dirty="0"/>
              <a:t>Can we make something that has zero resistance?</a:t>
            </a:r>
          </a:p>
          <a:p>
            <a:r>
              <a:rPr lang="en-GB" sz="3300" dirty="0"/>
              <a:t>Well, almost, they are called Superconductors.</a:t>
            </a:r>
          </a:p>
          <a:p>
            <a:r>
              <a:rPr lang="en-GB" sz="3300" dirty="0"/>
              <a:t>Normally needs to be very, very cold say, less than 15K but the very latest ones can operate at liquid nitrogen levels, about -170°C</a:t>
            </a:r>
          </a:p>
          <a:p>
            <a:r>
              <a:rPr lang="en-GB" sz="3300" dirty="0">
                <a:solidFill>
                  <a:srgbClr val="FF0000"/>
                </a:solidFill>
              </a:rPr>
              <a:t>Resistance</a:t>
            </a:r>
            <a:r>
              <a:rPr lang="en-GB" sz="3300" dirty="0"/>
              <a:t> is effected by temperature, it tends to get less as it cools.</a:t>
            </a:r>
          </a:p>
          <a:p>
            <a:r>
              <a:rPr lang="en-GB" sz="3300" dirty="0"/>
              <a:t>Look up something called the </a:t>
            </a:r>
            <a:r>
              <a:rPr lang="en-GB" sz="3300" dirty="0">
                <a:solidFill>
                  <a:srgbClr val="FF0000"/>
                </a:solidFill>
              </a:rPr>
              <a:t>Meissner Effect </a:t>
            </a:r>
            <a:r>
              <a:rPr lang="en-GB" sz="3300" dirty="0"/>
              <a:t>if you want to learn more.</a:t>
            </a:r>
          </a:p>
          <a:p>
            <a:r>
              <a:rPr lang="en-GB" altLang="zh-CN" sz="3300" dirty="0">
                <a:solidFill>
                  <a:srgbClr val="FF0000"/>
                </a:solidFill>
              </a:rPr>
              <a:t>Superconductivity</a:t>
            </a:r>
            <a:r>
              <a:rPr lang="en-US" altLang="zh-CN" sz="3300" dirty="0"/>
              <a:t>:</a:t>
            </a:r>
            <a:r>
              <a:rPr lang="zh-CN" altLang="en-US" sz="3300" dirty="0"/>
              <a:t> </a:t>
            </a:r>
            <a:r>
              <a:rPr lang="en-US" altLang="zh-CN" sz="3300" dirty="0"/>
              <a:t>the</a:t>
            </a:r>
            <a:r>
              <a:rPr lang="zh-CN" altLang="en-US" sz="3300" dirty="0"/>
              <a:t> </a:t>
            </a:r>
            <a:r>
              <a:rPr lang="en-US" altLang="zh-CN" sz="3300" dirty="0"/>
              <a:t>materials have zero resistivity and that the phenomenon only occurs at very low temperature.</a:t>
            </a:r>
            <a:endParaRPr lang="en-GB" sz="3300" dirty="0"/>
          </a:p>
          <a:p>
            <a:endParaRPr lang="en-GB" dirty="0"/>
          </a:p>
          <a:p>
            <a:endParaRPr lang="en-GB" dirty="0"/>
          </a:p>
        </p:txBody>
      </p:sp>
    </p:spTree>
    <p:extLst>
      <p:ext uri="{BB962C8B-B14F-4D97-AF65-F5344CB8AC3E}">
        <p14:creationId xmlns:p14="http://schemas.microsoft.com/office/powerpoint/2010/main" val="4202333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70006-1258-4284-8416-AC0181FC85F8}"/>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94343933-9447-4E26-9D37-3BACAAC6D838}"/>
              </a:ext>
            </a:extLst>
          </p:cNvPr>
          <p:cNvPicPr>
            <a:picLocks noGrp="1" noChangeAspect="1"/>
          </p:cNvPicPr>
          <p:nvPr>
            <p:ph idx="1"/>
          </p:nvPr>
        </p:nvPicPr>
        <p:blipFill>
          <a:blip r:embed="rId2"/>
          <a:stretch>
            <a:fillRect/>
          </a:stretch>
        </p:blipFill>
        <p:spPr>
          <a:xfrm>
            <a:off x="5848349" y="832242"/>
            <a:ext cx="6196577" cy="4416033"/>
          </a:xfrm>
        </p:spPr>
      </p:pic>
      <p:pic>
        <p:nvPicPr>
          <p:cNvPr id="5" name="图片 4">
            <a:extLst>
              <a:ext uri="{FF2B5EF4-FFF2-40B4-BE49-F238E27FC236}">
                <a16:creationId xmlns:a16="http://schemas.microsoft.com/office/drawing/2014/main" id="{840537AE-5A13-4500-9340-5DF7778A092D}"/>
              </a:ext>
            </a:extLst>
          </p:cNvPr>
          <p:cNvPicPr>
            <a:picLocks noChangeAspect="1"/>
          </p:cNvPicPr>
          <p:nvPr/>
        </p:nvPicPr>
        <p:blipFill>
          <a:blip r:embed="rId3"/>
          <a:stretch>
            <a:fillRect/>
          </a:stretch>
        </p:blipFill>
        <p:spPr>
          <a:xfrm>
            <a:off x="311046" y="681037"/>
            <a:ext cx="5470218" cy="4972145"/>
          </a:xfrm>
          <a:prstGeom prst="rect">
            <a:avLst/>
          </a:prstGeom>
        </p:spPr>
      </p:pic>
    </p:spTree>
    <p:extLst>
      <p:ext uri="{BB962C8B-B14F-4D97-AF65-F5344CB8AC3E}">
        <p14:creationId xmlns:p14="http://schemas.microsoft.com/office/powerpoint/2010/main" val="2585533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484C2C-4C67-4045-9DF9-A65D7E0CECD1}"/>
              </a:ext>
            </a:extLst>
          </p:cNvPr>
          <p:cNvSpPr>
            <a:spLocks noGrp="1"/>
          </p:cNvSpPr>
          <p:nvPr>
            <p:ph type="title"/>
          </p:nvPr>
        </p:nvSpPr>
        <p:spPr/>
        <p:txBody>
          <a:bodyPr/>
          <a:lstStyle/>
          <a:p>
            <a:r>
              <a:rPr lang="en-GB" altLang="zh-CN" sz="4400" dirty="0">
                <a:solidFill>
                  <a:srgbClr val="FF0000"/>
                </a:solidFill>
              </a:rPr>
              <a:t>Meissner Effect</a:t>
            </a:r>
            <a:endParaRPr lang="zh-CN" altLang="en-US" dirty="0"/>
          </a:p>
        </p:txBody>
      </p:sp>
      <p:pic>
        <p:nvPicPr>
          <p:cNvPr id="7" name="内容占位符 6">
            <a:extLst>
              <a:ext uri="{FF2B5EF4-FFF2-40B4-BE49-F238E27FC236}">
                <a16:creationId xmlns:a16="http://schemas.microsoft.com/office/drawing/2014/main" id="{B035620F-29C9-40ED-B147-7229F09C28E1}"/>
              </a:ext>
            </a:extLst>
          </p:cNvPr>
          <p:cNvPicPr>
            <a:picLocks noGrp="1" noChangeAspect="1"/>
          </p:cNvPicPr>
          <p:nvPr>
            <p:ph idx="1"/>
          </p:nvPr>
        </p:nvPicPr>
        <p:blipFill>
          <a:blip r:embed="rId3"/>
          <a:stretch>
            <a:fillRect/>
          </a:stretch>
        </p:blipFill>
        <p:spPr>
          <a:xfrm>
            <a:off x="418981" y="5233170"/>
            <a:ext cx="5164314" cy="1034280"/>
          </a:xfrm>
        </p:spPr>
      </p:pic>
      <p:pic>
        <p:nvPicPr>
          <p:cNvPr id="5" name="图片 4">
            <a:extLst>
              <a:ext uri="{FF2B5EF4-FFF2-40B4-BE49-F238E27FC236}">
                <a16:creationId xmlns:a16="http://schemas.microsoft.com/office/drawing/2014/main" id="{9752FFC4-803F-4559-B588-B37F4D22A645}"/>
              </a:ext>
            </a:extLst>
          </p:cNvPr>
          <p:cNvPicPr>
            <a:picLocks noChangeAspect="1"/>
          </p:cNvPicPr>
          <p:nvPr/>
        </p:nvPicPr>
        <p:blipFill>
          <a:blip r:embed="rId4"/>
          <a:stretch>
            <a:fillRect/>
          </a:stretch>
        </p:blipFill>
        <p:spPr>
          <a:xfrm>
            <a:off x="641227" y="1755689"/>
            <a:ext cx="4766261" cy="3340186"/>
          </a:xfrm>
          <a:prstGeom prst="rect">
            <a:avLst/>
          </a:prstGeom>
        </p:spPr>
      </p:pic>
      <p:pic>
        <p:nvPicPr>
          <p:cNvPr id="9" name="图片 8">
            <a:extLst>
              <a:ext uri="{FF2B5EF4-FFF2-40B4-BE49-F238E27FC236}">
                <a16:creationId xmlns:a16="http://schemas.microsoft.com/office/drawing/2014/main" id="{EB2071F9-3807-4CA8-876C-A180849F228E}"/>
              </a:ext>
            </a:extLst>
          </p:cNvPr>
          <p:cNvPicPr>
            <a:picLocks noChangeAspect="1"/>
          </p:cNvPicPr>
          <p:nvPr/>
        </p:nvPicPr>
        <p:blipFill>
          <a:blip r:embed="rId5"/>
          <a:stretch>
            <a:fillRect/>
          </a:stretch>
        </p:blipFill>
        <p:spPr>
          <a:xfrm>
            <a:off x="6096000" y="576135"/>
            <a:ext cx="5483429" cy="5705730"/>
          </a:xfrm>
          <a:prstGeom prst="rect">
            <a:avLst/>
          </a:prstGeom>
        </p:spPr>
      </p:pic>
    </p:spTree>
    <p:extLst>
      <p:ext uri="{BB962C8B-B14F-4D97-AF65-F5344CB8AC3E}">
        <p14:creationId xmlns:p14="http://schemas.microsoft.com/office/powerpoint/2010/main" val="490468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4CD9-9766-4B14-8739-6812953F7836}"/>
              </a:ext>
            </a:extLst>
          </p:cNvPr>
          <p:cNvSpPr>
            <a:spLocks noGrp="1"/>
          </p:cNvSpPr>
          <p:nvPr>
            <p:ph type="title"/>
          </p:nvPr>
        </p:nvSpPr>
        <p:spPr/>
        <p:txBody>
          <a:bodyPr/>
          <a:lstStyle/>
          <a:p>
            <a:r>
              <a:rPr lang="en-GB" dirty="0"/>
              <a:t>How does Superconductivity happen?</a:t>
            </a:r>
          </a:p>
        </p:txBody>
      </p:sp>
      <p:sp>
        <p:nvSpPr>
          <p:cNvPr id="3" name="Content Placeholder 2">
            <a:extLst>
              <a:ext uri="{FF2B5EF4-FFF2-40B4-BE49-F238E27FC236}">
                <a16:creationId xmlns:a16="http://schemas.microsoft.com/office/drawing/2014/main" id="{4DCF5783-F0E9-402F-BC83-9F1EE5156939}"/>
              </a:ext>
            </a:extLst>
          </p:cNvPr>
          <p:cNvSpPr>
            <a:spLocks noGrp="1"/>
          </p:cNvSpPr>
          <p:nvPr>
            <p:ph idx="1"/>
          </p:nvPr>
        </p:nvSpPr>
        <p:spPr/>
        <p:txBody>
          <a:bodyPr>
            <a:normAutofit lnSpcReduction="10000"/>
          </a:bodyPr>
          <a:lstStyle/>
          <a:p>
            <a:r>
              <a:rPr lang="en-GB" dirty="0"/>
              <a:t>It is all very complicated, so complicated that it took 3 physicists to </a:t>
            </a:r>
            <a:r>
              <a:rPr lang="en-US" altLang="zh-CN" dirty="0"/>
              <a:t>figure</a:t>
            </a:r>
            <a:r>
              <a:rPr lang="en-GB" dirty="0"/>
              <a:t> it out! </a:t>
            </a:r>
            <a:r>
              <a:rPr lang="en-US" altLang="zh-CN" dirty="0"/>
              <a:t>They</a:t>
            </a:r>
            <a:r>
              <a:rPr lang="en-GB" dirty="0"/>
              <a:t> won the Nobel prize in 1972, it was the 2</a:t>
            </a:r>
            <a:r>
              <a:rPr lang="en-GB" baseline="30000" dirty="0"/>
              <a:t>nd</a:t>
            </a:r>
            <a:r>
              <a:rPr lang="en-GB" dirty="0"/>
              <a:t> Noble for one of them!</a:t>
            </a:r>
          </a:p>
          <a:p>
            <a:r>
              <a:rPr lang="en-GB" dirty="0"/>
              <a:t>Electrons form what are called ‘</a:t>
            </a:r>
            <a:r>
              <a:rPr lang="en-GB" dirty="0">
                <a:solidFill>
                  <a:srgbClr val="FF0000"/>
                </a:solidFill>
              </a:rPr>
              <a:t>Cooper Pairs</a:t>
            </a:r>
            <a:r>
              <a:rPr lang="en-GB" dirty="0"/>
              <a:t>’ where the electrons form pairs, and move as such, </a:t>
            </a:r>
            <a:r>
              <a:rPr lang="en-GB" dirty="0">
                <a:solidFill>
                  <a:srgbClr val="FF0000"/>
                </a:solidFill>
              </a:rPr>
              <a:t>instead of being scattered around</a:t>
            </a:r>
            <a:r>
              <a:rPr lang="en-GB" dirty="0"/>
              <a:t>. </a:t>
            </a:r>
          </a:p>
          <a:p>
            <a:r>
              <a:rPr lang="en-GB" dirty="0"/>
              <a:t>All materials have some sort of repeating pattern, it is called a lattice.</a:t>
            </a:r>
          </a:p>
          <a:p>
            <a:r>
              <a:rPr lang="en-GB" dirty="0"/>
              <a:t>If the lattice is disordered, irregular, then it is hard to move through.</a:t>
            </a:r>
          </a:p>
          <a:p>
            <a:r>
              <a:rPr lang="en-GB" dirty="0"/>
              <a:t>If the lattice is organised, regular, then it is easy to move through.</a:t>
            </a:r>
          </a:p>
          <a:p>
            <a:r>
              <a:rPr lang="en-GB" dirty="0">
                <a:solidFill>
                  <a:srgbClr val="FF0000"/>
                </a:solidFill>
              </a:rPr>
              <a:t>The Cooper Pairs means that the lattice has become regular and thus easy to move through</a:t>
            </a:r>
            <a:r>
              <a:rPr lang="en-GB" dirty="0"/>
              <a:t>. </a:t>
            </a:r>
          </a:p>
          <a:p>
            <a:endParaRPr lang="en-GB" dirty="0"/>
          </a:p>
          <a:p>
            <a:endParaRPr lang="en-GB" dirty="0"/>
          </a:p>
        </p:txBody>
      </p:sp>
    </p:spTree>
    <p:extLst>
      <p:ext uri="{BB962C8B-B14F-4D97-AF65-F5344CB8AC3E}">
        <p14:creationId xmlns:p14="http://schemas.microsoft.com/office/powerpoint/2010/main" val="1331101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E25D-1FF9-4380-B294-1C1CAA9BEDC6}"/>
              </a:ext>
            </a:extLst>
          </p:cNvPr>
          <p:cNvSpPr>
            <a:spLocks noGrp="1"/>
          </p:cNvSpPr>
          <p:nvPr>
            <p:ph type="title"/>
          </p:nvPr>
        </p:nvSpPr>
        <p:spPr/>
        <p:txBody>
          <a:bodyPr/>
          <a:lstStyle/>
          <a:p>
            <a:r>
              <a:rPr lang="en-GB" dirty="0"/>
              <a:t>Cooper Pairs moving in a lattice – The Proton Tunnel</a:t>
            </a:r>
          </a:p>
        </p:txBody>
      </p:sp>
      <p:pic>
        <p:nvPicPr>
          <p:cNvPr id="4" name="图片 3">
            <a:extLst>
              <a:ext uri="{FF2B5EF4-FFF2-40B4-BE49-F238E27FC236}">
                <a16:creationId xmlns:a16="http://schemas.microsoft.com/office/drawing/2014/main" id="{B2A00B7F-1714-4533-BA19-1CAB6A957884}"/>
              </a:ext>
            </a:extLst>
          </p:cNvPr>
          <p:cNvPicPr>
            <a:picLocks noChangeAspect="1"/>
          </p:cNvPicPr>
          <p:nvPr/>
        </p:nvPicPr>
        <p:blipFill>
          <a:blip r:embed="rId2"/>
          <a:stretch>
            <a:fillRect/>
          </a:stretch>
        </p:blipFill>
        <p:spPr>
          <a:xfrm>
            <a:off x="409575" y="1928813"/>
            <a:ext cx="6107471" cy="4148137"/>
          </a:xfrm>
          <a:prstGeom prst="rect">
            <a:avLst/>
          </a:prstGeom>
        </p:spPr>
      </p:pic>
      <p:sp>
        <p:nvSpPr>
          <p:cNvPr id="6" name="文本框 5">
            <a:extLst>
              <a:ext uri="{FF2B5EF4-FFF2-40B4-BE49-F238E27FC236}">
                <a16:creationId xmlns:a16="http://schemas.microsoft.com/office/drawing/2014/main" id="{2B2CA66E-4080-4BA0-B97D-0E1B25A488B1}"/>
              </a:ext>
            </a:extLst>
          </p:cNvPr>
          <p:cNvSpPr txBox="1"/>
          <p:nvPr/>
        </p:nvSpPr>
        <p:spPr>
          <a:xfrm>
            <a:off x="6576192" y="2733675"/>
            <a:ext cx="5291958" cy="1569660"/>
          </a:xfrm>
          <a:prstGeom prst="rect">
            <a:avLst/>
          </a:prstGeom>
          <a:noFill/>
        </p:spPr>
        <p:txBody>
          <a:bodyPr wrap="square" rtlCol="0">
            <a:spAutoFit/>
          </a:bodyPr>
          <a:lstStyle/>
          <a:p>
            <a:r>
              <a:rPr lang="en-US" altLang="zh-CN" sz="2400" dirty="0"/>
              <a:t>A detailed calculation shows that when the electrons pair up in this fashion, they have a lower energy than that of two normal conduction electrons.</a:t>
            </a:r>
            <a:endParaRPr lang="zh-CN" altLang="en-US" sz="2400" dirty="0"/>
          </a:p>
        </p:txBody>
      </p:sp>
    </p:spTree>
    <p:extLst>
      <p:ext uri="{BB962C8B-B14F-4D97-AF65-F5344CB8AC3E}">
        <p14:creationId xmlns:p14="http://schemas.microsoft.com/office/powerpoint/2010/main" val="1704263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59E6-BD77-484E-95B3-FDEAFCBB528A}"/>
              </a:ext>
            </a:extLst>
          </p:cNvPr>
          <p:cNvSpPr>
            <a:spLocks noGrp="1"/>
          </p:cNvSpPr>
          <p:nvPr>
            <p:ph type="title"/>
          </p:nvPr>
        </p:nvSpPr>
        <p:spPr>
          <a:xfrm>
            <a:off x="813806" y="0"/>
            <a:ext cx="10515600" cy="1325563"/>
          </a:xfrm>
        </p:spPr>
        <p:txBody>
          <a:bodyPr/>
          <a:lstStyle/>
          <a:p>
            <a:r>
              <a:rPr lang="en-GB" dirty="0"/>
              <a:t>Ways to explain Superconductivity</a:t>
            </a:r>
          </a:p>
        </p:txBody>
      </p:sp>
      <p:sp>
        <p:nvSpPr>
          <p:cNvPr id="3" name="Content Placeholder 2">
            <a:extLst>
              <a:ext uri="{FF2B5EF4-FFF2-40B4-BE49-F238E27FC236}">
                <a16:creationId xmlns:a16="http://schemas.microsoft.com/office/drawing/2014/main" id="{413A905B-3B5A-4CD9-BF49-FEE96C333871}"/>
              </a:ext>
            </a:extLst>
          </p:cNvPr>
          <p:cNvSpPr>
            <a:spLocks noGrp="1"/>
          </p:cNvSpPr>
          <p:nvPr>
            <p:ph idx="1"/>
          </p:nvPr>
        </p:nvSpPr>
        <p:spPr>
          <a:xfrm>
            <a:off x="6120395" y="1311241"/>
            <a:ext cx="5877912" cy="5181633"/>
          </a:xfrm>
        </p:spPr>
        <p:txBody>
          <a:bodyPr>
            <a:normAutofit fontScale="92500" lnSpcReduction="10000"/>
          </a:bodyPr>
          <a:lstStyle/>
          <a:p>
            <a:pPr marL="0" indent="0">
              <a:buNone/>
            </a:pPr>
            <a:r>
              <a:rPr lang="en-GB" dirty="0"/>
              <a:t>For </a:t>
            </a:r>
            <a:r>
              <a:rPr lang="en-GB" dirty="0">
                <a:solidFill>
                  <a:srgbClr val="FF0000"/>
                </a:solidFill>
              </a:rPr>
              <a:t>normal metal</a:t>
            </a:r>
            <a:r>
              <a:rPr lang="en-GB" dirty="0"/>
              <a:t>, when </a:t>
            </a:r>
            <a:r>
              <a:rPr lang="en-GB" dirty="0">
                <a:solidFill>
                  <a:srgbClr val="7030A0"/>
                </a:solidFill>
              </a:rPr>
              <a:t>there is zero current</a:t>
            </a:r>
            <a:r>
              <a:rPr lang="en-GB" dirty="0"/>
              <a:t>, the electrons moving in the right is exactly cancelled by the electrons of equal velocity moving in the left.</a:t>
            </a:r>
          </a:p>
          <a:p>
            <a:pPr marL="0" indent="0">
              <a:buNone/>
            </a:pPr>
            <a:r>
              <a:rPr lang="en-GB" dirty="0"/>
              <a:t>When </a:t>
            </a:r>
            <a:r>
              <a:rPr lang="en-GB" dirty="0">
                <a:solidFill>
                  <a:srgbClr val="7030A0"/>
                </a:solidFill>
              </a:rPr>
              <a:t>there is a net current</a:t>
            </a:r>
            <a:r>
              <a:rPr lang="en-GB" dirty="0"/>
              <a:t>, there is a shift in the distribution, and the number of electrons moving in the right does not equal to that moving in the right. But this state of affairs will not persist for long. </a:t>
            </a:r>
          </a:p>
          <a:p>
            <a:pPr marL="0" indent="0">
              <a:buNone/>
            </a:pPr>
            <a:r>
              <a:rPr lang="en-GB" dirty="0"/>
              <a:t>When electrons with the highest speeds moving to the right encounter vibrating ions, impurities or imperfections, </a:t>
            </a:r>
            <a:r>
              <a:rPr lang="en-GB" dirty="0">
                <a:solidFill>
                  <a:srgbClr val="FF0000"/>
                </a:solidFill>
              </a:rPr>
              <a:t>they are deflected into the lower energy, and the current so die away, and the energy is converted to heat energy.</a:t>
            </a:r>
          </a:p>
          <a:p>
            <a:pPr marL="0" indent="0">
              <a:buNone/>
            </a:pPr>
            <a:endParaRPr lang="en-GB" dirty="0"/>
          </a:p>
        </p:txBody>
      </p:sp>
      <p:pic>
        <p:nvPicPr>
          <p:cNvPr id="5" name="图片 4">
            <a:extLst>
              <a:ext uri="{FF2B5EF4-FFF2-40B4-BE49-F238E27FC236}">
                <a16:creationId xmlns:a16="http://schemas.microsoft.com/office/drawing/2014/main" id="{852B7A6D-E067-4D5C-8F50-82590147A100}"/>
              </a:ext>
            </a:extLst>
          </p:cNvPr>
          <p:cNvPicPr>
            <a:picLocks noChangeAspect="1"/>
          </p:cNvPicPr>
          <p:nvPr/>
        </p:nvPicPr>
        <p:blipFill>
          <a:blip r:embed="rId2"/>
          <a:stretch>
            <a:fillRect/>
          </a:stretch>
        </p:blipFill>
        <p:spPr>
          <a:xfrm>
            <a:off x="193693" y="1772101"/>
            <a:ext cx="5817926" cy="3313798"/>
          </a:xfrm>
          <a:prstGeom prst="rect">
            <a:avLst/>
          </a:prstGeom>
        </p:spPr>
      </p:pic>
    </p:spTree>
    <p:extLst>
      <p:ext uri="{BB962C8B-B14F-4D97-AF65-F5344CB8AC3E}">
        <p14:creationId xmlns:p14="http://schemas.microsoft.com/office/powerpoint/2010/main" val="757559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D3F94-DE32-4BD8-A380-77F4A1ED419B}"/>
              </a:ext>
            </a:extLst>
          </p:cNvPr>
          <p:cNvSpPr>
            <a:spLocks noGrp="1"/>
          </p:cNvSpPr>
          <p:nvPr>
            <p:ph type="title"/>
          </p:nvPr>
        </p:nvSpPr>
        <p:spPr/>
        <p:txBody>
          <a:bodyPr/>
          <a:lstStyle/>
          <a:p>
            <a:r>
              <a:rPr lang="en-US" altLang="zh-CN" dirty="0"/>
              <a:t>The formation of Cooper pairs explain the absence of resistance in a superconductor</a:t>
            </a:r>
            <a:endParaRPr lang="zh-CN" altLang="en-US" dirty="0"/>
          </a:p>
        </p:txBody>
      </p:sp>
      <p:sp>
        <p:nvSpPr>
          <p:cNvPr id="3" name="内容占位符 2">
            <a:extLst>
              <a:ext uri="{FF2B5EF4-FFF2-40B4-BE49-F238E27FC236}">
                <a16:creationId xmlns:a16="http://schemas.microsoft.com/office/drawing/2014/main" id="{80BB18E4-0E54-4D59-A85C-5B1A9180D8BE}"/>
              </a:ext>
            </a:extLst>
          </p:cNvPr>
          <p:cNvSpPr>
            <a:spLocks noGrp="1"/>
          </p:cNvSpPr>
          <p:nvPr>
            <p:ph idx="1"/>
          </p:nvPr>
        </p:nvSpPr>
        <p:spPr>
          <a:xfrm>
            <a:off x="8496299" y="1616075"/>
            <a:ext cx="3810001" cy="4351338"/>
          </a:xfrm>
        </p:spPr>
        <p:txBody>
          <a:bodyPr>
            <a:normAutofit/>
          </a:bodyPr>
          <a:lstStyle/>
          <a:p>
            <a:r>
              <a:rPr lang="en-US" altLang="zh-CN" dirty="0"/>
              <a:t>In the superconductor, cooper pairs form.</a:t>
            </a:r>
          </a:p>
          <a:p>
            <a:r>
              <a:rPr lang="en-US" altLang="zh-CN" dirty="0"/>
              <a:t>Although there appears to be a lower energy state which is vacant, this state cannot be occupied unless we separate one of the pairs of electrons.</a:t>
            </a:r>
          </a:p>
          <a:p>
            <a:endParaRPr lang="en-US" altLang="zh-CN" dirty="0"/>
          </a:p>
          <a:p>
            <a:endParaRPr lang="zh-CN" altLang="en-US" dirty="0"/>
          </a:p>
        </p:txBody>
      </p:sp>
      <p:pic>
        <p:nvPicPr>
          <p:cNvPr id="5" name="图片 4">
            <a:extLst>
              <a:ext uri="{FF2B5EF4-FFF2-40B4-BE49-F238E27FC236}">
                <a16:creationId xmlns:a16="http://schemas.microsoft.com/office/drawing/2014/main" id="{80395E09-39F5-4B41-B63A-B1EB5CEFE0E0}"/>
              </a:ext>
            </a:extLst>
          </p:cNvPr>
          <p:cNvPicPr>
            <a:picLocks noChangeAspect="1"/>
          </p:cNvPicPr>
          <p:nvPr/>
        </p:nvPicPr>
        <p:blipFill>
          <a:blip r:embed="rId2"/>
          <a:stretch>
            <a:fillRect/>
          </a:stretch>
        </p:blipFill>
        <p:spPr>
          <a:xfrm>
            <a:off x="838200" y="1690688"/>
            <a:ext cx="6572250" cy="3742005"/>
          </a:xfrm>
          <a:prstGeom prst="rect">
            <a:avLst/>
          </a:prstGeom>
        </p:spPr>
      </p:pic>
    </p:spTree>
    <p:extLst>
      <p:ext uri="{BB962C8B-B14F-4D97-AF65-F5344CB8AC3E}">
        <p14:creationId xmlns:p14="http://schemas.microsoft.com/office/powerpoint/2010/main" val="2449056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A6D82-4DC0-434E-8505-5EDD1D4C1C1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3A18F55-AA1B-475C-A953-B8B9CB0FC1B7}"/>
              </a:ext>
            </a:extLst>
          </p:cNvPr>
          <p:cNvSpPr>
            <a:spLocks noGrp="1"/>
          </p:cNvSpPr>
          <p:nvPr>
            <p:ph idx="1"/>
          </p:nvPr>
        </p:nvSpPr>
        <p:spPr>
          <a:xfrm>
            <a:off x="742950" y="4476749"/>
            <a:ext cx="10515600" cy="1833563"/>
          </a:xfrm>
        </p:spPr>
        <p:txBody>
          <a:bodyPr/>
          <a:lstStyle/>
          <a:p>
            <a:r>
              <a:rPr lang="en-US" altLang="zh-CN" dirty="0"/>
              <a:t>If this is not the case, then the paired electrons is not deflected.</a:t>
            </a:r>
          </a:p>
          <a:p>
            <a:r>
              <a:rPr lang="en-US" altLang="zh-CN" dirty="0"/>
              <a:t>This means that there is no dissipation of energy and so the current flows without resistance.</a:t>
            </a:r>
            <a:endParaRPr lang="zh-CN" altLang="en-US" dirty="0"/>
          </a:p>
        </p:txBody>
      </p:sp>
      <p:pic>
        <p:nvPicPr>
          <p:cNvPr id="4" name="图片 3">
            <a:extLst>
              <a:ext uri="{FF2B5EF4-FFF2-40B4-BE49-F238E27FC236}">
                <a16:creationId xmlns:a16="http://schemas.microsoft.com/office/drawing/2014/main" id="{6DD1546C-DAB8-43DC-8377-1DC3240767C9}"/>
              </a:ext>
            </a:extLst>
          </p:cNvPr>
          <p:cNvPicPr>
            <a:picLocks noChangeAspect="1"/>
          </p:cNvPicPr>
          <p:nvPr/>
        </p:nvPicPr>
        <p:blipFill>
          <a:blip r:embed="rId2"/>
          <a:stretch>
            <a:fillRect/>
          </a:stretch>
        </p:blipFill>
        <p:spPr>
          <a:xfrm>
            <a:off x="428625" y="563162"/>
            <a:ext cx="6572250" cy="3742005"/>
          </a:xfrm>
          <a:prstGeom prst="rect">
            <a:avLst/>
          </a:prstGeom>
        </p:spPr>
      </p:pic>
      <p:sp>
        <p:nvSpPr>
          <p:cNvPr id="5" name="内容占位符 2">
            <a:extLst>
              <a:ext uri="{FF2B5EF4-FFF2-40B4-BE49-F238E27FC236}">
                <a16:creationId xmlns:a16="http://schemas.microsoft.com/office/drawing/2014/main" id="{28081F08-7C95-449D-A9B9-9A25C5118A10}"/>
              </a:ext>
            </a:extLst>
          </p:cNvPr>
          <p:cNvSpPr txBox="1">
            <a:spLocks/>
          </p:cNvSpPr>
          <p:nvPr/>
        </p:nvSpPr>
        <p:spPr>
          <a:xfrm>
            <a:off x="6858000" y="1490663"/>
            <a:ext cx="5334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Consequently, this is only energetically favorable for an electron be scattered into one of these lower states if the energy gained in this process is greater than the binding energy of the Cooper pair. </a:t>
            </a:r>
          </a:p>
          <a:p>
            <a:endParaRPr lang="zh-CN" altLang="en-US" dirty="0"/>
          </a:p>
        </p:txBody>
      </p:sp>
    </p:spTree>
    <p:extLst>
      <p:ext uri="{BB962C8B-B14F-4D97-AF65-F5344CB8AC3E}">
        <p14:creationId xmlns:p14="http://schemas.microsoft.com/office/powerpoint/2010/main" val="10744095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CCF5-8B5F-4AE0-A3FA-646D5D8EDFE0}"/>
              </a:ext>
            </a:extLst>
          </p:cNvPr>
          <p:cNvSpPr>
            <a:spLocks noGrp="1"/>
          </p:cNvSpPr>
          <p:nvPr>
            <p:ph type="title"/>
          </p:nvPr>
        </p:nvSpPr>
        <p:spPr/>
        <p:txBody>
          <a:bodyPr/>
          <a:lstStyle/>
          <a:p>
            <a:r>
              <a:rPr lang="en-GB" dirty="0"/>
              <a:t>Magnetism – what is it?</a:t>
            </a:r>
          </a:p>
        </p:txBody>
      </p:sp>
      <p:sp>
        <p:nvSpPr>
          <p:cNvPr id="3" name="Content Placeholder 2">
            <a:extLst>
              <a:ext uri="{FF2B5EF4-FFF2-40B4-BE49-F238E27FC236}">
                <a16:creationId xmlns:a16="http://schemas.microsoft.com/office/drawing/2014/main" id="{A12058CC-CBDC-42AA-8E21-B2D196583823}"/>
              </a:ext>
            </a:extLst>
          </p:cNvPr>
          <p:cNvSpPr>
            <a:spLocks noGrp="1"/>
          </p:cNvSpPr>
          <p:nvPr>
            <p:ph idx="1"/>
          </p:nvPr>
        </p:nvSpPr>
        <p:spPr>
          <a:xfrm>
            <a:off x="685800" y="1606550"/>
            <a:ext cx="10515600" cy="4351338"/>
          </a:xfrm>
        </p:spPr>
        <p:txBody>
          <a:bodyPr>
            <a:normAutofit fontScale="92500" lnSpcReduction="20000"/>
          </a:bodyPr>
          <a:lstStyle/>
          <a:p>
            <a:r>
              <a:rPr lang="en-GB" dirty="0"/>
              <a:t>It is one of the 4 fundamental forces (universal gravitation, </a:t>
            </a:r>
            <a:r>
              <a:rPr lang="en-US" altLang="zh-CN" b="1" i="0" dirty="0">
                <a:solidFill>
                  <a:srgbClr val="333333"/>
                </a:solidFill>
                <a:effectLst/>
                <a:latin typeface="Arial" panose="020B0604020202020204" pitchFamily="34" charset="0"/>
              </a:rPr>
              <a:t>electromagnetic interaction</a:t>
            </a:r>
            <a:r>
              <a:rPr lang="en-GB" dirty="0"/>
              <a:t>, strong interaction [the binding of protons and neutrons] and weak interaction [interaction between sub-atomic particles]).</a:t>
            </a:r>
          </a:p>
          <a:p>
            <a:r>
              <a:rPr lang="en-GB" dirty="0">
                <a:solidFill>
                  <a:srgbClr val="FF0000"/>
                </a:solidFill>
              </a:rPr>
              <a:t>Either natural </a:t>
            </a:r>
            <a:r>
              <a:rPr lang="en-US" dirty="0">
                <a:solidFill>
                  <a:srgbClr val="FF0000"/>
                </a:solidFill>
              </a:rPr>
              <a:t>[for example,</a:t>
            </a:r>
            <a:r>
              <a:rPr lang="en-GB" dirty="0">
                <a:solidFill>
                  <a:srgbClr val="FF0000"/>
                </a:solidFill>
              </a:rPr>
              <a:t>  lodestones (</a:t>
            </a:r>
            <a:r>
              <a:rPr lang="zh-CN" altLang="en-US" dirty="0">
                <a:solidFill>
                  <a:srgbClr val="FF0000"/>
                </a:solidFill>
              </a:rPr>
              <a:t>天然磁石）</a:t>
            </a:r>
            <a:r>
              <a:rPr lang="en-GB" dirty="0">
                <a:solidFill>
                  <a:srgbClr val="FF0000"/>
                </a:solidFill>
              </a:rPr>
              <a:t> or magnets (</a:t>
            </a:r>
            <a:r>
              <a:rPr lang="zh-CN" altLang="en-US" dirty="0">
                <a:solidFill>
                  <a:srgbClr val="FF0000"/>
                </a:solidFill>
              </a:rPr>
              <a:t>磁铁）</a:t>
            </a:r>
            <a:r>
              <a:rPr lang="en-GB" dirty="0">
                <a:solidFill>
                  <a:srgbClr val="FF0000"/>
                </a:solidFill>
              </a:rPr>
              <a:t>] or generated [for example, the movement of charges] creates a magnetic field</a:t>
            </a:r>
            <a:r>
              <a:rPr lang="en-GB" dirty="0"/>
              <a:t>.</a:t>
            </a:r>
          </a:p>
          <a:p>
            <a:r>
              <a:rPr lang="en-GB" dirty="0"/>
              <a:t>Has to do with the orientation of dipoles in magnetic domains being aligned or not.</a:t>
            </a:r>
          </a:p>
          <a:p>
            <a:r>
              <a:rPr lang="en-GB" dirty="0"/>
              <a:t>The direction of the domain comes from the spin of </a:t>
            </a:r>
            <a:r>
              <a:rPr lang="en-GB" dirty="0">
                <a:solidFill>
                  <a:srgbClr val="FF0000"/>
                </a:solidFill>
              </a:rPr>
              <a:t>an unpaired electron </a:t>
            </a:r>
            <a:r>
              <a:rPr lang="en-GB" dirty="0"/>
              <a:t>in an orbital (remember Pauli’s Exclusion principle?).</a:t>
            </a:r>
          </a:p>
          <a:p>
            <a:r>
              <a:rPr lang="en-GB" dirty="0"/>
              <a:t>The more domains </a:t>
            </a:r>
            <a:r>
              <a:rPr lang="zh-CN" altLang="en-US" dirty="0"/>
              <a:t>（筹）</a:t>
            </a:r>
            <a:r>
              <a:rPr lang="en-GB" dirty="0"/>
              <a:t> that are aligned, the stronger the magnetic field.</a:t>
            </a:r>
          </a:p>
          <a:p>
            <a:endParaRPr lang="en-GB" dirty="0"/>
          </a:p>
        </p:txBody>
      </p:sp>
      <p:pic>
        <p:nvPicPr>
          <p:cNvPr id="5" name="图片 4">
            <a:extLst>
              <a:ext uri="{FF2B5EF4-FFF2-40B4-BE49-F238E27FC236}">
                <a16:creationId xmlns:a16="http://schemas.microsoft.com/office/drawing/2014/main" id="{C6F5EB3B-9B57-4833-9B35-8F8B3DE24CF3}"/>
              </a:ext>
            </a:extLst>
          </p:cNvPr>
          <p:cNvPicPr>
            <a:picLocks noChangeAspect="1"/>
          </p:cNvPicPr>
          <p:nvPr/>
        </p:nvPicPr>
        <p:blipFill>
          <a:blip r:embed="rId2"/>
          <a:stretch>
            <a:fillRect/>
          </a:stretch>
        </p:blipFill>
        <p:spPr>
          <a:xfrm>
            <a:off x="7248452" y="3470904"/>
            <a:ext cx="4257748" cy="3100024"/>
          </a:xfrm>
          <a:prstGeom prst="rect">
            <a:avLst/>
          </a:prstGeom>
        </p:spPr>
      </p:pic>
    </p:spTree>
    <p:extLst>
      <p:ext uri="{BB962C8B-B14F-4D97-AF65-F5344CB8AC3E}">
        <p14:creationId xmlns:p14="http://schemas.microsoft.com/office/powerpoint/2010/main" val="272019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4CD3-F9D3-4108-ADB6-9B52B7B4E596}"/>
              </a:ext>
            </a:extLst>
          </p:cNvPr>
          <p:cNvSpPr>
            <a:spLocks noGrp="1"/>
          </p:cNvSpPr>
          <p:nvPr>
            <p:ph type="title"/>
          </p:nvPr>
        </p:nvSpPr>
        <p:spPr/>
        <p:txBody>
          <a:bodyPr/>
          <a:lstStyle/>
          <a:p>
            <a:r>
              <a:rPr lang="en-GB" dirty="0"/>
              <a:t>What Magnetic Fields look like</a:t>
            </a:r>
          </a:p>
        </p:txBody>
      </p:sp>
      <p:pic>
        <p:nvPicPr>
          <p:cNvPr id="5" name="Content Placeholder 4">
            <a:extLst>
              <a:ext uri="{FF2B5EF4-FFF2-40B4-BE49-F238E27FC236}">
                <a16:creationId xmlns:a16="http://schemas.microsoft.com/office/drawing/2014/main" id="{EDBF36E1-7D41-4307-A87C-EE8E8FB794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512331"/>
            <a:ext cx="2622550" cy="4267604"/>
          </a:xfrm>
        </p:spPr>
      </p:pic>
      <p:pic>
        <p:nvPicPr>
          <p:cNvPr id="7" name="Picture 6">
            <a:extLst>
              <a:ext uri="{FF2B5EF4-FFF2-40B4-BE49-F238E27FC236}">
                <a16:creationId xmlns:a16="http://schemas.microsoft.com/office/drawing/2014/main" id="{A62BBB6D-A32A-4816-BB7C-51C35F8AE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0665" y="1770888"/>
            <a:ext cx="2965704" cy="3649980"/>
          </a:xfrm>
          <a:prstGeom prst="rect">
            <a:avLst/>
          </a:prstGeom>
        </p:spPr>
      </p:pic>
      <p:sp>
        <p:nvSpPr>
          <p:cNvPr id="8" name="TextBox 7">
            <a:extLst>
              <a:ext uri="{FF2B5EF4-FFF2-40B4-BE49-F238E27FC236}">
                <a16:creationId xmlns:a16="http://schemas.microsoft.com/office/drawing/2014/main" id="{C03118F4-07BE-4F47-833D-E2E8A4D54E1A}"/>
              </a:ext>
            </a:extLst>
          </p:cNvPr>
          <p:cNvSpPr txBox="1"/>
          <p:nvPr/>
        </p:nvSpPr>
        <p:spPr>
          <a:xfrm>
            <a:off x="251451" y="1512331"/>
            <a:ext cx="4911099" cy="1200329"/>
          </a:xfrm>
          <a:prstGeom prst="rect">
            <a:avLst/>
          </a:prstGeom>
          <a:noFill/>
        </p:spPr>
        <p:txBody>
          <a:bodyPr wrap="square" rtlCol="0">
            <a:spAutoFit/>
          </a:bodyPr>
          <a:lstStyle/>
          <a:p>
            <a:r>
              <a:rPr lang="en-GB" sz="2400" dirty="0"/>
              <a:t>We only know that there is a field as</a:t>
            </a:r>
          </a:p>
          <a:p>
            <a:r>
              <a:rPr lang="en-GB" sz="2400" dirty="0"/>
              <a:t>we are able to determine its effect on a body.</a:t>
            </a:r>
          </a:p>
        </p:txBody>
      </p:sp>
      <p:sp>
        <p:nvSpPr>
          <p:cNvPr id="9" name="TextBox 8">
            <a:extLst>
              <a:ext uri="{FF2B5EF4-FFF2-40B4-BE49-F238E27FC236}">
                <a16:creationId xmlns:a16="http://schemas.microsoft.com/office/drawing/2014/main" id="{7E1AE525-A8AE-4A1E-B54B-6C431DCAE318}"/>
              </a:ext>
            </a:extLst>
          </p:cNvPr>
          <p:cNvSpPr txBox="1"/>
          <p:nvPr/>
        </p:nvSpPr>
        <p:spPr>
          <a:xfrm>
            <a:off x="251451" y="2664482"/>
            <a:ext cx="4762953" cy="1200329"/>
          </a:xfrm>
          <a:prstGeom prst="rect">
            <a:avLst/>
          </a:prstGeom>
          <a:noFill/>
        </p:spPr>
        <p:txBody>
          <a:bodyPr wrap="square" rtlCol="0">
            <a:spAutoFit/>
          </a:bodyPr>
          <a:lstStyle/>
          <a:p>
            <a:r>
              <a:rPr lang="en-GB" sz="2400" dirty="0"/>
              <a:t>The imagines across show the effect of the magnetic fields when light iron fillings are used.</a:t>
            </a:r>
          </a:p>
        </p:txBody>
      </p:sp>
      <p:sp>
        <p:nvSpPr>
          <p:cNvPr id="10" name="TextBox 9">
            <a:extLst>
              <a:ext uri="{FF2B5EF4-FFF2-40B4-BE49-F238E27FC236}">
                <a16:creationId xmlns:a16="http://schemas.microsoft.com/office/drawing/2014/main" id="{24D2A0D7-CC4F-4A9E-A179-F8C16D1C0C0F}"/>
              </a:ext>
            </a:extLst>
          </p:cNvPr>
          <p:cNvSpPr txBox="1"/>
          <p:nvPr/>
        </p:nvSpPr>
        <p:spPr>
          <a:xfrm>
            <a:off x="251451" y="4376173"/>
            <a:ext cx="5819927" cy="1938992"/>
          </a:xfrm>
          <a:prstGeom prst="rect">
            <a:avLst/>
          </a:prstGeom>
          <a:noFill/>
        </p:spPr>
        <p:txBody>
          <a:bodyPr wrap="none" rtlCol="0">
            <a:spAutoFit/>
          </a:bodyPr>
          <a:lstStyle/>
          <a:p>
            <a:r>
              <a:rPr lang="en-GB" sz="2400" dirty="0"/>
              <a:t>You can clearly see that there is a pattern of</a:t>
            </a:r>
          </a:p>
          <a:p>
            <a:r>
              <a:rPr lang="en-GB" sz="2400" dirty="0"/>
              <a:t>Field lines.</a:t>
            </a:r>
          </a:p>
          <a:p>
            <a:endParaRPr lang="en-GB" sz="2400" dirty="0"/>
          </a:p>
          <a:p>
            <a:r>
              <a:rPr lang="en-GB" sz="2400" dirty="0"/>
              <a:t>The bar magnet, on the right, is more like the</a:t>
            </a:r>
          </a:p>
          <a:p>
            <a:r>
              <a:rPr lang="en-GB" sz="2400" dirty="0"/>
              <a:t> Earth’s Magnetic Field. </a:t>
            </a:r>
          </a:p>
        </p:txBody>
      </p:sp>
    </p:spTree>
    <p:extLst>
      <p:ext uri="{BB962C8B-B14F-4D97-AF65-F5344CB8AC3E}">
        <p14:creationId xmlns:p14="http://schemas.microsoft.com/office/powerpoint/2010/main" val="4182040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75208-34EC-431B-9ECD-9D51C3B9ED70}"/>
              </a:ext>
            </a:extLst>
          </p:cNvPr>
          <p:cNvSpPr>
            <a:spLocks noGrp="1"/>
          </p:cNvSpPr>
          <p:nvPr>
            <p:ph type="title"/>
          </p:nvPr>
        </p:nvSpPr>
        <p:spPr/>
        <p:txBody>
          <a:bodyPr/>
          <a:lstStyle/>
          <a:p>
            <a:r>
              <a:rPr lang="en-GB" dirty="0"/>
              <a:t>Magnetism – what is it?</a:t>
            </a:r>
          </a:p>
        </p:txBody>
      </p:sp>
      <p:sp>
        <p:nvSpPr>
          <p:cNvPr id="3" name="Content Placeholder 2">
            <a:extLst>
              <a:ext uri="{FF2B5EF4-FFF2-40B4-BE49-F238E27FC236}">
                <a16:creationId xmlns:a16="http://schemas.microsoft.com/office/drawing/2014/main" id="{91DFDAB8-3E73-4BB3-B9FA-848033B88547}"/>
              </a:ext>
            </a:extLst>
          </p:cNvPr>
          <p:cNvSpPr>
            <a:spLocks noGrp="1"/>
          </p:cNvSpPr>
          <p:nvPr>
            <p:ph idx="1"/>
          </p:nvPr>
        </p:nvSpPr>
        <p:spPr>
          <a:xfrm>
            <a:off x="838200" y="1825625"/>
            <a:ext cx="10515600" cy="4352151"/>
          </a:xfrm>
        </p:spPr>
        <p:txBody>
          <a:bodyPr>
            <a:normAutofit fontScale="92500"/>
          </a:bodyPr>
          <a:lstStyle/>
          <a:p>
            <a:r>
              <a:rPr lang="en-GB" dirty="0"/>
              <a:t>Magnets consists of </a:t>
            </a:r>
            <a:r>
              <a:rPr lang="en-GB" dirty="0">
                <a:solidFill>
                  <a:srgbClr val="FF0000"/>
                </a:solidFill>
              </a:rPr>
              <a:t>dipoles </a:t>
            </a:r>
            <a:r>
              <a:rPr lang="zh-CN" altLang="en-US" dirty="0">
                <a:solidFill>
                  <a:srgbClr val="FF0000"/>
                </a:solidFill>
              </a:rPr>
              <a:t>（偶极子）</a:t>
            </a:r>
            <a:r>
              <a:rPr lang="en-GB" dirty="0"/>
              <a:t>, which means that they have a North and South pole.</a:t>
            </a:r>
          </a:p>
          <a:p>
            <a:r>
              <a:rPr lang="en-GB" dirty="0"/>
              <a:t>It is NOT possible to have an isolated magnetic pole (unlike electricity where you can isolate a positive or negative charge)</a:t>
            </a:r>
          </a:p>
          <a:p>
            <a:r>
              <a:rPr lang="en-GB" dirty="0"/>
              <a:t>Natural magnetics have an excess of these singly filled orbitals and the domains are aligned. </a:t>
            </a:r>
          </a:p>
          <a:p>
            <a:r>
              <a:rPr lang="en-GB" dirty="0"/>
              <a:t>Like poles repel, unlike poles attract. </a:t>
            </a:r>
          </a:p>
          <a:p>
            <a:r>
              <a:rPr lang="en-GB" dirty="0"/>
              <a:t>The effect of the magnetic field reduces with distance according to the </a:t>
            </a:r>
            <a:r>
              <a:rPr lang="en-GB" dirty="0" err="1"/>
              <a:t>Biot</a:t>
            </a:r>
            <a:r>
              <a:rPr lang="en-GB" dirty="0"/>
              <a:t>-Sav</a:t>
            </a:r>
            <a:r>
              <a:rPr lang="en-US" altLang="zh-CN" dirty="0" err="1"/>
              <a:t>ar</a:t>
            </a:r>
            <a:r>
              <a:rPr lang="en-GB" dirty="0"/>
              <a:t>t Law and Lenz’s Law. You’ve covered both in this course.</a:t>
            </a:r>
          </a:p>
          <a:p>
            <a:r>
              <a:rPr lang="en-GB" dirty="0"/>
              <a:t>Magnetic fields </a:t>
            </a:r>
            <a:r>
              <a:rPr lang="en-US" altLang="zh-CN" dirty="0"/>
              <a:t>point</a:t>
            </a:r>
            <a:r>
              <a:rPr lang="en-GB" dirty="0"/>
              <a:t> from North to South poles.</a:t>
            </a:r>
          </a:p>
          <a:p>
            <a:endParaRPr lang="en-GB" dirty="0"/>
          </a:p>
        </p:txBody>
      </p:sp>
    </p:spTree>
    <p:extLst>
      <p:ext uri="{BB962C8B-B14F-4D97-AF65-F5344CB8AC3E}">
        <p14:creationId xmlns:p14="http://schemas.microsoft.com/office/powerpoint/2010/main" val="231993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CC96F-FFFC-4967-85C0-113686E7F58D}"/>
              </a:ext>
            </a:extLst>
          </p:cNvPr>
          <p:cNvSpPr>
            <a:spLocks noGrp="1"/>
          </p:cNvSpPr>
          <p:nvPr>
            <p:ph type="title"/>
          </p:nvPr>
        </p:nvSpPr>
        <p:spPr/>
        <p:txBody>
          <a:bodyPr/>
          <a:lstStyle/>
          <a:p>
            <a:r>
              <a:rPr lang="en-GB" dirty="0"/>
              <a:t>Applications of Magnetism?</a:t>
            </a:r>
          </a:p>
        </p:txBody>
      </p:sp>
      <p:sp>
        <p:nvSpPr>
          <p:cNvPr id="3" name="Content Placeholder 2">
            <a:extLst>
              <a:ext uri="{FF2B5EF4-FFF2-40B4-BE49-F238E27FC236}">
                <a16:creationId xmlns:a16="http://schemas.microsoft.com/office/drawing/2014/main" id="{99F4F297-1EFD-4422-BA0F-D5F1421724D7}"/>
              </a:ext>
            </a:extLst>
          </p:cNvPr>
          <p:cNvSpPr>
            <a:spLocks noGrp="1"/>
          </p:cNvSpPr>
          <p:nvPr>
            <p:ph idx="1"/>
          </p:nvPr>
        </p:nvSpPr>
        <p:spPr/>
        <p:txBody>
          <a:bodyPr>
            <a:normAutofit fontScale="92500" lnSpcReduction="10000"/>
          </a:bodyPr>
          <a:lstStyle/>
          <a:p>
            <a:r>
              <a:rPr lang="en-GB" dirty="0"/>
              <a:t>Motors </a:t>
            </a:r>
            <a:r>
              <a:rPr lang="zh-CN" altLang="en-US" dirty="0"/>
              <a:t>（发动机）</a:t>
            </a:r>
            <a:r>
              <a:rPr lang="en-GB" dirty="0"/>
              <a:t>,</a:t>
            </a:r>
          </a:p>
          <a:p>
            <a:r>
              <a:rPr lang="en-GB" dirty="0"/>
              <a:t>Generators</a:t>
            </a:r>
            <a:r>
              <a:rPr lang="zh-CN" altLang="en-US" dirty="0"/>
              <a:t>（发电机）</a:t>
            </a:r>
            <a:r>
              <a:rPr lang="en-GB" dirty="0"/>
              <a:t>,</a:t>
            </a:r>
          </a:p>
          <a:p>
            <a:r>
              <a:rPr lang="en-GB" dirty="0"/>
              <a:t>MRI’s </a:t>
            </a:r>
            <a:r>
              <a:rPr lang="zh-CN" altLang="en-US" dirty="0"/>
              <a:t>（磁共振成像）</a:t>
            </a:r>
            <a:r>
              <a:rPr lang="en-GB" dirty="0"/>
              <a:t>,</a:t>
            </a:r>
          </a:p>
          <a:p>
            <a:r>
              <a:rPr lang="en-GB" dirty="0"/>
              <a:t>For decorating fridges </a:t>
            </a:r>
            <a:r>
              <a:rPr lang="en-GB" dirty="0">
                <a:sym typeface="Wingdings" panose="05000000000000000000" pitchFamily="2" charset="2"/>
              </a:rPr>
              <a:t>,</a:t>
            </a:r>
            <a:r>
              <a:rPr lang="zh-CN" altLang="en-US" dirty="0">
                <a:sym typeface="Wingdings" panose="05000000000000000000" pitchFamily="2" charset="2"/>
              </a:rPr>
              <a:t>（装饰电冰箱）</a:t>
            </a:r>
            <a:endParaRPr lang="en-GB" dirty="0"/>
          </a:p>
          <a:p>
            <a:r>
              <a:rPr lang="en-GB" dirty="0"/>
              <a:t>Hard drives, </a:t>
            </a:r>
            <a:r>
              <a:rPr lang="zh-CN" altLang="en-US" dirty="0"/>
              <a:t>（硬盘驱动器）</a:t>
            </a:r>
            <a:endParaRPr lang="en-GB" dirty="0"/>
          </a:p>
          <a:p>
            <a:r>
              <a:rPr lang="en-GB" dirty="0"/>
              <a:t>Speakers,</a:t>
            </a:r>
            <a:r>
              <a:rPr lang="zh-CN" altLang="en-US" dirty="0"/>
              <a:t>（话筒）</a:t>
            </a:r>
            <a:endParaRPr lang="en-GB" dirty="0"/>
          </a:p>
          <a:p>
            <a:r>
              <a:rPr lang="en-GB" dirty="0"/>
              <a:t>Cathode Ray tubes,[look these up, almost impossible to find now but very cool!], </a:t>
            </a:r>
            <a:r>
              <a:rPr lang="zh-CN" altLang="en-US" dirty="0"/>
              <a:t>（阴极射线管）</a:t>
            </a:r>
            <a:endParaRPr lang="en-GB" dirty="0"/>
          </a:p>
          <a:p>
            <a:r>
              <a:rPr lang="en-GB" dirty="0"/>
              <a:t>Mass Spectrometry </a:t>
            </a:r>
            <a:r>
              <a:rPr lang="zh-CN" altLang="en-US" dirty="0"/>
              <a:t>（质谱分析仪）</a:t>
            </a:r>
            <a:r>
              <a:rPr lang="en-GB" dirty="0"/>
              <a:t>,</a:t>
            </a:r>
          </a:p>
          <a:p>
            <a:r>
              <a:rPr lang="en-GB" dirty="0"/>
              <a:t>Oh, protecting and maintaining life as we know it on planet Earth.</a:t>
            </a:r>
          </a:p>
        </p:txBody>
      </p:sp>
    </p:spTree>
    <p:extLst>
      <p:ext uri="{BB962C8B-B14F-4D97-AF65-F5344CB8AC3E}">
        <p14:creationId xmlns:p14="http://schemas.microsoft.com/office/powerpoint/2010/main" val="559645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E0D3-A65A-4C9C-B5B0-F7F212114A1C}"/>
              </a:ext>
            </a:extLst>
          </p:cNvPr>
          <p:cNvSpPr>
            <a:spLocks noGrp="1"/>
          </p:cNvSpPr>
          <p:nvPr>
            <p:ph type="title"/>
          </p:nvPr>
        </p:nvSpPr>
        <p:spPr/>
        <p:txBody>
          <a:bodyPr/>
          <a:lstStyle/>
          <a:p>
            <a:r>
              <a:rPr lang="en-GB" dirty="0"/>
              <a:t>Important Magnetic Equations </a:t>
            </a:r>
            <a:br>
              <a:rPr lang="en-GB" dirty="0"/>
            </a:br>
            <a:r>
              <a:rPr lang="en-GB" dirty="0"/>
              <a:t>Lorentz Force Equation</a:t>
            </a:r>
          </a:p>
        </p:txBody>
      </p:sp>
      <p:sp>
        <p:nvSpPr>
          <p:cNvPr id="6" name="TextBox 5">
            <a:extLst>
              <a:ext uri="{FF2B5EF4-FFF2-40B4-BE49-F238E27FC236}">
                <a16:creationId xmlns:a16="http://schemas.microsoft.com/office/drawing/2014/main" id="{C5532454-8800-45C8-9899-DDEBB01B5E64}"/>
              </a:ext>
            </a:extLst>
          </p:cNvPr>
          <p:cNvSpPr txBox="1"/>
          <p:nvPr/>
        </p:nvSpPr>
        <p:spPr>
          <a:xfrm>
            <a:off x="529728" y="3850423"/>
            <a:ext cx="11662272" cy="1569660"/>
          </a:xfrm>
          <a:prstGeom prst="rect">
            <a:avLst/>
          </a:prstGeom>
          <a:noFill/>
        </p:spPr>
        <p:txBody>
          <a:bodyPr wrap="square" rtlCol="0">
            <a:spAutoFit/>
          </a:bodyPr>
          <a:lstStyle/>
          <a:p>
            <a:r>
              <a:rPr lang="en-GB" sz="2400" dirty="0"/>
              <a:t>The most important is </a:t>
            </a:r>
            <a:r>
              <a:rPr lang="en-GB" sz="2400" dirty="0">
                <a:solidFill>
                  <a:srgbClr val="FF0000"/>
                </a:solidFill>
              </a:rPr>
              <a:t>the Lorentz Force Law</a:t>
            </a:r>
            <a:r>
              <a:rPr lang="en-GB" sz="2400" dirty="0"/>
              <a:t>, which gives the amount of force that</a:t>
            </a:r>
          </a:p>
          <a:p>
            <a:r>
              <a:rPr lang="en-GB" sz="2400" dirty="0"/>
              <a:t> a positive test charge will experience.</a:t>
            </a:r>
          </a:p>
          <a:p>
            <a:r>
              <a:rPr lang="en-GB" sz="2400" dirty="0"/>
              <a:t>It is also what is for calculating the output of generators (</a:t>
            </a:r>
            <a:r>
              <a:rPr lang="zh-CN" altLang="en-US" sz="2400" dirty="0"/>
              <a:t>发电机</a:t>
            </a:r>
            <a:r>
              <a:rPr lang="en-GB" sz="2400" dirty="0"/>
              <a:t>). [the arrows indicate that these are vectors]</a:t>
            </a:r>
          </a:p>
        </p:txBody>
      </p:sp>
      <p:sp>
        <p:nvSpPr>
          <p:cNvPr id="7" name="TextBox 6">
            <a:extLst>
              <a:ext uri="{FF2B5EF4-FFF2-40B4-BE49-F238E27FC236}">
                <a16:creationId xmlns:a16="http://schemas.microsoft.com/office/drawing/2014/main" id="{0184C00C-B36C-4595-9FF1-EFB5ECDBE272}"/>
              </a:ext>
            </a:extLst>
          </p:cNvPr>
          <p:cNvSpPr txBox="1"/>
          <p:nvPr/>
        </p:nvSpPr>
        <p:spPr>
          <a:xfrm>
            <a:off x="529728" y="5649944"/>
            <a:ext cx="11433672" cy="461665"/>
          </a:xfrm>
          <a:prstGeom prst="rect">
            <a:avLst/>
          </a:prstGeom>
          <a:noFill/>
        </p:spPr>
        <p:txBody>
          <a:bodyPr wrap="square" rtlCol="0">
            <a:spAutoFit/>
          </a:bodyPr>
          <a:lstStyle/>
          <a:p>
            <a:r>
              <a:rPr lang="en-GB" sz="2400" dirty="0"/>
              <a:t>It gives rise to </a:t>
            </a:r>
            <a:r>
              <a:rPr lang="en-GB" sz="2400" dirty="0">
                <a:solidFill>
                  <a:srgbClr val="FF0000"/>
                </a:solidFill>
              </a:rPr>
              <a:t>the Right Hand Rule</a:t>
            </a:r>
            <a:r>
              <a:rPr lang="en-US" sz="2400" dirty="0"/>
              <a:t>.</a:t>
            </a:r>
            <a:endParaRPr lang="en-GB" sz="2400" dirty="0"/>
          </a:p>
        </p:txBody>
      </p:sp>
      <p:graphicFrame>
        <p:nvGraphicFramePr>
          <p:cNvPr id="3" name="对象 2">
            <a:extLst>
              <a:ext uri="{FF2B5EF4-FFF2-40B4-BE49-F238E27FC236}">
                <a16:creationId xmlns:a16="http://schemas.microsoft.com/office/drawing/2014/main" id="{12172483-BF56-4ECE-ADB4-8C12F2B4987F}"/>
              </a:ext>
            </a:extLst>
          </p:cNvPr>
          <p:cNvGraphicFramePr>
            <a:graphicFrameLocks noChangeAspect="1"/>
          </p:cNvGraphicFramePr>
          <p:nvPr>
            <p:extLst>
              <p:ext uri="{D42A27DB-BD31-4B8C-83A1-F6EECF244321}">
                <p14:modId xmlns:p14="http://schemas.microsoft.com/office/powerpoint/2010/main" val="1212244832"/>
              </p:ext>
            </p:extLst>
          </p:nvPr>
        </p:nvGraphicFramePr>
        <p:xfrm>
          <a:off x="2146299" y="2170740"/>
          <a:ext cx="2827695" cy="923329"/>
        </p:xfrm>
        <a:graphic>
          <a:graphicData uri="http://schemas.openxmlformats.org/presentationml/2006/ole">
            <mc:AlternateContent xmlns:mc="http://schemas.openxmlformats.org/markup-compatibility/2006">
              <mc:Choice xmlns:v="urn:schemas-microsoft-com:vml" Requires="v">
                <p:oleObj spid="_x0000_s1028" name="Equation" r:id="rId3" imgW="622080" imgH="203040" progId="Equation.DSMT4">
                  <p:embed/>
                </p:oleObj>
              </mc:Choice>
              <mc:Fallback>
                <p:oleObj name="Equation" r:id="rId3" imgW="622080" imgH="203040" progId="Equation.DSMT4">
                  <p:embed/>
                  <p:pic>
                    <p:nvPicPr>
                      <p:cNvPr id="0" name=""/>
                      <p:cNvPicPr/>
                      <p:nvPr/>
                    </p:nvPicPr>
                    <p:blipFill>
                      <a:blip r:embed="rId4"/>
                      <a:stretch>
                        <a:fillRect/>
                      </a:stretch>
                    </p:blipFill>
                    <p:spPr>
                      <a:xfrm>
                        <a:off x="2146299" y="2170740"/>
                        <a:ext cx="2827695" cy="923329"/>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EF429F1C-BE46-4C4B-B6AC-A11C01ACECEE}"/>
              </a:ext>
            </a:extLst>
          </p:cNvPr>
          <p:cNvPicPr>
            <a:picLocks noChangeAspect="1"/>
          </p:cNvPicPr>
          <p:nvPr/>
        </p:nvPicPr>
        <p:blipFill>
          <a:blip r:embed="rId5"/>
          <a:stretch>
            <a:fillRect/>
          </a:stretch>
        </p:blipFill>
        <p:spPr>
          <a:xfrm>
            <a:off x="5998808" y="1667938"/>
            <a:ext cx="3086100" cy="1952625"/>
          </a:xfrm>
          <a:prstGeom prst="rect">
            <a:avLst/>
          </a:prstGeom>
        </p:spPr>
      </p:pic>
      <p:pic>
        <p:nvPicPr>
          <p:cNvPr id="5" name="图片 4">
            <a:extLst>
              <a:ext uri="{FF2B5EF4-FFF2-40B4-BE49-F238E27FC236}">
                <a16:creationId xmlns:a16="http://schemas.microsoft.com/office/drawing/2014/main" id="{3A7E3F59-B2F8-4DBD-A773-B1A15B2CEDC1}"/>
              </a:ext>
            </a:extLst>
          </p:cNvPr>
          <p:cNvPicPr>
            <a:picLocks noChangeAspect="1"/>
          </p:cNvPicPr>
          <p:nvPr/>
        </p:nvPicPr>
        <p:blipFill>
          <a:blip r:embed="rId6"/>
          <a:stretch>
            <a:fillRect/>
          </a:stretch>
        </p:blipFill>
        <p:spPr>
          <a:xfrm>
            <a:off x="6440082" y="3397796"/>
            <a:ext cx="4585262" cy="3051159"/>
          </a:xfrm>
          <a:prstGeom prst="rect">
            <a:avLst/>
          </a:prstGeom>
        </p:spPr>
      </p:pic>
    </p:spTree>
    <p:extLst>
      <p:ext uri="{BB962C8B-B14F-4D97-AF65-F5344CB8AC3E}">
        <p14:creationId xmlns:p14="http://schemas.microsoft.com/office/powerpoint/2010/main" val="159491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686A-00FC-494D-A571-DD35C9C4F7E2}"/>
              </a:ext>
            </a:extLst>
          </p:cNvPr>
          <p:cNvSpPr>
            <a:spLocks noGrp="1"/>
          </p:cNvSpPr>
          <p:nvPr>
            <p:ph type="title"/>
          </p:nvPr>
        </p:nvSpPr>
        <p:spPr/>
        <p:txBody>
          <a:bodyPr/>
          <a:lstStyle/>
          <a:p>
            <a:r>
              <a:rPr lang="en-GB" dirty="0" err="1"/>
              <a:t>Biot</a:t>
            </a:r>
            <a:r>
              <a:rPr lang="en-GB" dirty="0"/>
              <a:t>-Savart Law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BC9E0E-862E-4346-9871-5521130D0CE7}"/>
                  </a:ext>
                </a:extLst>
              </p:cNvPr>
              <p:cNvSpPr>
                <a:spLocks noGrp="1"/>
              </p:cNvSpPr>
              <p:nvPr>
                <p:ph idx="1"/>
              </p:nvPr>
            </p:nvSpPr>
            <p:spPr/>
            <p:txBody>
              <a:bodyPr/>
              <a:lstStyle/>
              <a:p>
                <a:r>
                  <a:rPr lang="en-GB" dirty="0"/>
                  <a:t>Relates to the generation of a magnetic field due to a current carrying conductor and the distance from that conductor.</a:t>
                </a:r>
              </a:p>
              <a:p>
                <a:pPr lvl="3"/>
                <a14:m>
                  <m:oMath xmlns:m="http://schemas.openxmlformats.org/officeDocument/2006/math">
                    <m:r>
                      <a:rPr lang="en-GB" sz="3600" b="1" i="1" smtClean="0">
                        <a:latin typeface="Cambria Math" panose="02040503050406030204" pitchFamily="18" charset="0"/>
                      </a:rPr>
                      <m:t>𝑩</m:t>
                    </m:r>
                    <m:r>
                      <a:rPr lang="en-GB" sz="3600" b="1" i="1" smtClean="0">
                        <a:latin typeface="Cambria Math" panose="02040503050406030204" pitchFamily="18" charset="0"/>
                      </a:rPr>
                      <m:t>= </m:t>
                    </m:r>
                    <m:f>
                      <m:fPr>
                        <m:ctrlPr>
                          <a:rPr lang="en-GB" sz="3600" b="1" i="1" smtClean="0">
                            <a:latin typeface="Cambria Math" panose="02040503050406030204" pitchFamily="18" charset="0"/>
                          </a:rPr>
                        </m:ctrlPr>
                      </m:fPr>
                      <m:num>
                        <m:sSub>
                          <m:sSubPr>
                            <m:ctrlPr>
                              <a:rPr lang="en-GB" sz="3600" b="1" i="1" smtClean="0">
                                <a:latin typeface="Cambria Math" panose="02040503050406030204" pitchFamily="18" charset="0"/>
                              </a:rPr>
                            </m:ctrlPr>
                          </m:sSubPr>
                          <m:e>
                            <m:r>
                              <a:rPr lang="en-GB" sz="3600" b="1" i="1" smtClean="0">
                                <a:latin typeface="Cambria Math" panose="02040503050406030204" pitchFamily="18" charset="0"/>
                                <a:ea typeface="Cambria Math" panose="02040503050406030204" pitchFamily="18" charset="0"/>
                              </a:rPr>
                              <m:t>𝝁</m:t>
                            </m:r>
                          </m:e>
                          <m:sub>
                            <m:r>
                              <a:rPr lang="en-GB" sz="3600" b="1" i="1" smtClean="0">
                                <a:latin typeface="Cambria Math" panose="02040503050406030204" pitchFamily="18" charset="0"/>
                              </a:rPr>
                              <m:t>𝟎</m:t>
                            </m:r>
                          </m:sub>
                        </m:sSub>
                        <m:r>
                          <a:rPr lang="en-GB" sz="3600" b="1" i="1" smtClean="0">
                            <a:latin typeface="Cambria Math" panose="02040503050406030204" pitchFamily="18" charset="0"/>
                          </a:rPr>
                          <m:t>𝑰</m:t>
                        </m:r>
                      </m:num>
                      <m:den>
                        <m:r>
                          <a:rPr lang="en-GB" sz="3600" b="1" i="1" smtClean="0">
                            <a:latin typeface="Cambria Math" panose="02040503050406030204" pitchFamily="18" charset="0"/>
                          </a:rPr>
                          <m:t>𝟐</m:t>
                        </m:r>
                        <m:r>
                          <m:rPr>
                            <m:sty m:val="p"/>
                          </m:rPr>
                          <a:rPr lang="el-GR" sz="3600" b="1" i="1" smtClean="0">
                            <a:latin typeface="Cambria Math" panose="02040503050406030204" pitchFamily="18" charset="0"/>
                          </a:rPr>
                          <m:t>π</m:t>
                        </m:r>
                        <m:r>
                          <a:rPr lang="en-GB" sz="3600" b="1" i="1" smtClean="0">
                            <a:latin typeface="Cambria Math" panose="02040503050406030204" pitchFamily="18" charset="0"/>
                          </a:rPr>
                          <m:t>𝑹</m:t>
                        </m:r>
                      </m:den>
                    </m:f>
                  </m:oMath>
                </a14:m>
                <a:endParaRPr lang="en-GB" b="1" dirty="0"/>
              </a:p>
              <a:p>
                <a:pPr marL="1371600" lvl="3" indent="0">
                  <a:buNone/>
                </a:pPr>
                <a:endParaRPr lang="en-GB" b="1" dirty="0"/>
              </a:p>
              <a:p>
                <a:pPr lvl="1"/>
                <a:r>
                  <a:rPr lang="en-GB" dirty="0"/>
                  <a:t>Where B is the magnetic field, </a:t>
                </a:r>
                <a:r>
                  <a:rPr lang="el-GR" dirty="0"/>
                  <a:t>μ</a:t>
                </a:r>
                <a:r>
                  <a:rPr lang="en-GB" baseline="-25000" dirty="0"/>
                  <a:t>0</a:t>
                </a:r>
                <a:r>
                  <a:rPr lang="en-GB" dirty="0"/>
                  <a:t> is the magnetic permeability of free space, I is the current in the conductor and R is the distance from the wire</a:t>
                </a:r>
              </a:p>
            </p:txBody>
          </p:sp>
        </mc:Choice>
        <mc:Fallback xmlns="">
          <p:sp>
            <p:nvSpPr>
              <p:cNvPr id="3" name="Content Placeholder 2">
                <a:extLst>
                  <a:ext uri="{FF2B5EF4-FFF2-40B4-BE49-F238E27FC236}">
                    <a16:creationId xmlns:a16="http://schemas.microsoft.com/office/drawing/2014/main" id="{47BC9E0E-862E-4346-9871-5521130D0CE7}"/>
                  </a:ext>
                </a:extLst>
              </p:cNvPr>
              <p:cNvSpPr>
                <a:spLocks noGrp="1" noRot="1" noChangeAspect="1" noMove="1" noResize="1" noEditPoints="1" noAdjustHandles="1" noChangeArrowheads="1" noChangeShapeType="1" noTextEdit="1"/>
              </p:cNvSpPr>
              <p:nvPr>
                <p:ph idx="1"/>
              </p:nvPr>
            </p:nvSpPr>
            <p:spPr>
              <a:blipFill>
                <a:blip r:embed="rId2"/>
                <a:stretch>
                  <a:fillRect l="-1043" t="-2241"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244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14DF1-606C-4AA7-8B70-A3FF9C182710}"/>
              </a:ext>
            </a:extLst>
          </p:cNvPr>
          <p:cNvSpPr>
            <a:spLocks noGrp="1"/>
          </p:cNvSpPr>
          <p:nvPr>
            <p:ph type="title"/>
          </p:nvPr>
        </p:nvSpPr>
        <p:spPr/>
        <p:txBody>
          <a:bodyPr/>
          <a:lstStyle/>
          <a:p>
            <a:r>
              <a:rPr lang="en-GB" dirty="0"/>
              <a:t>Ampere’s Law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479A72-8904-4CE5-BA8C-9E5BF34F98B7}"/>
                  </a:ext>
                </a:extLst>
              </p:cNvPr>
              <p:cNvSpPr>
                <a:spLocks noGrp="1"/>
              </p:cNvSpPr>
              <p:nvPr>
                <p:ph idx="1"/>
              </p:nvPr>
            </p:nvSpPr>
            <p:spPr/>
            <p:txBody>
              <a:bodyPr/>
              <a:lstStyle/>
              <a:p>
                <a:r>
                  <a:rPr lang="en-GB" dirty="0"/>
                  <a:t>So if a current causes a magnetic field does a magnetic field cause a current?</a:t>
                </a:r>
              </a:p>
              <a:p>
                <a:r>
                  <a:rPr lang="en-GB" dirty="0"/>
                  <a:t>Yes it does! This will be covered later in the UG course.</a:t>
                </a:r>
              </a:p>
              <a:p>
                <a:r>
                  <a:rPr lang="en-GB" dirty="0"/>
                  <a:t>Add up all of the possible magnetic fields and you will get the current that causes them in the first place!</a:t>
                </a:r>
              </a:p>
              <a:p>
                <a14:m>
                  <m:oMath xmlns:m="http://schemas.openxmlformats.org/officeDocument/2006/math">
                    <m:nary>
                      <m:naryPr>
                        <m:chr m:val="∮"/>
                        <m:limLoc m:val="undOvr"/>
                        <m:subHide m:val="on"/>
                        <m:supHide m:val="on"/>
                        <m:ctrlPr>
                          <a:rPr lang="en-GB" i="1" smtClean="0">
                            <a:latin typeface="Cambria Math" panose="02040503050406030204" pitchFamily="18" charset="0"/>
                          </a:rPr>
                        </m:ctrlPr>
                      </m:naryPr>
                      <m:sub/>
                      <m:sup/>
                      <m:e>
                        <m:r>
                          <a:rPr lang="en-GB" b="0" i="1" smtClean="0">
                            <a:latin typeface="Cambria Math" panose="02040503050406030204" pitchFamily="18" charset="0"/>
                          </a:rPr>
                          <m:t>𝐵</m:t>
                        </m:r>
                        <m:r>
                          <a:rPr lang="en-GB" b="0" i="1" smtClean="0">
                            <a:latin typeface="Cambria Math" panose="02040503050406030204" pitchFamily="18" charset="0"/>
                          </a:rPr>
                          <m:t>.</m:t>
                        </m:r>
                        <m:r>
                          <a:rPr lang="en-GB" b="0" i="1" smtClean="0">
                            <a:latin typeface="Cambria Math" panose="02040503050406030204" pitchFamily="18" charset="0"/>
                          </a:rPr>
                          <m:t>𝑑𝑠</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𝜇</m:t>
                            </m:r>
                          </m:e>
                          <m:sub>
                            <m:r>
                              <a:rPr lang="en-GB" b="0" i="1" smtClean="0">
                                <a:latin typeface="Cambria Math" panose="02040503050406030204" pitchFamily="18" charset="0"/>
                              </a:rPr>
                              <m:t>0</m:t>
                            </m:r>
                          </m:sub>
                        </m:sSub>
                        <m:r>
                          <a:rPr lang="en-GB" b="0" i="1" smtClean="0">
                            <a:latin typeface="Cambria Math" panose="02040503050406030204" pitchFamily="18" charset="0"/>
                          </a:rPr>
                          <m:t>𝐼</m:t>
                        </m:r>
                      </m:e>
                    </m:nary>
                  </m:oMath>
                </a14:m>
                <a:endParaRPr lang="en-GB" dirty="0"/>
              </a:p>
              <a:p>
                <a:pPr lvl="1"/>
                <a:r>
                  <a:rPr lang="en-GB" dirty="0"/>
                  <a:t>Where B is the magnetic fields, I is the current, </a:t>
                </a:r>
                <a:r>
                  <a:rPr lang="el-GR" dirty="0"/>
                  <a:t>μ</a:t>
                </a:r>
                <a:r>
                  <a:rPr lang="en-GB" baseline="-25000" dirty="0"/>
                  <a:t>o</a:t>
                </a:r>
                <a:r>
                  <a:rPr lang="en-GB" dirty="0"/>
                  <a:t> is the permeability of free space, ds is the area that you are interested in and that funny S symbol is called a closed loop integral. </a:t>
                </a:r>
              </a:p>
            </p:txBody>
          </p:sp>
        </mc:Choice>
        <mc:Fallback xmlns="">
          <p:sp>
            <p:nvSpPr>
              <p:cNvPr id="3" name="Content Placeholder 2">
                <a:extLst>
                  <a:ext uri="{FF2B5EF4-FFF2-40B4-BE49-F238E27FC236}">
                    <a16:creationId xmlns:a16="http://schemas.microsoft.com/office/drawing/2014/main" id="{70479A72-8904-4CE5-BA8C-9E5BF34F98B7}"/>
                  </a:ext>
                </a:extLst>
              </p:cNvPr>
              <p:cNvSpPr>
                <a:spLocks noGrp="1" noRot="1" noChangeAspect="1" noMove="1" noResize="1" noEditPoints="1" noAdjustHandles="1" noChangeArrowheads="1" noChangeShapeType="1" noTextEdit="1"/>
              </p:cNvSpPr>
              <p:nvPr>
                <p:ph idx="1"/>
              </p:nvPr>
            </p:nvSpPr>
            <p:spPr>
              <a:blipFill>
                <a:blip r:embed="rId2"/>
                <a:stretch>
                  <a:fillRect l="-1043" t="-2241" r="-754"/>
                </a:stretch>
              </a:blipFill>
            </p:spPr>
            <p:txBody>
              <a:bodyPr/>
              <a:lstStyle/>
              <a:p>
                <a:r>
                  <a:rPr lang="en-GB">
                    <a:noFill/>
                  </a:rPr>
                  <a:t> </a:t>
                </a:r>
              </a:p>
            </p:txBody>
          </p:sp>
        </mc:Fallback>
      </mc:AlternateContent>
    </p:spTree>
    <p:extLst>
      <p:ext uri="{BB962C8B-B14F-4D97-AF65-F5344CB8AC3E}">
        <p14:creationId xmlns:p14="http://schemas.microsoft.com/office/powerpoint/2010/main" val="263581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4892</TotalTime>
  <Words>1776</Words>
  <Application>Microsoft Office PowerPoint</Application>
  <PresentationFormat>宽屏</PresentationFormat>
  <Paragraphs>110</Paragraphs>
  <Slides>27</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5" baseType="lpstr">
      <vt:lpstr>等线</vt:lpstr>
      <vt:lpstr>arial</vt:lpstr>
      <vt:lpstr>arial</vt:lpstr>
      <vt:lpstr>Calibri</vt:lpstr>
      <vt:lpstr>Calibri Light</vt:lpstr>
      <vt:lpstr>Cambria Math</vt:lpstr>
      <vt:lpstr>Office Theme</vt:lpstr>
      <vt:lpstr>Equation</vt:lpstr>
      <vt:lpstr>EE113 Magnetic and Ferromagnetic Materials Superconductivity</vt:lpstr>
      <vt:lpstr>Overview</vt:lpstr>
      <vt:lpstr>Magnetism – what is it?</vt:lpstr>
      <vt:lpstr>What Magnetic Fields look like</vt:lpstr>
      <vt:lpstr>Magnetism – what is it?</vt:lpstr>
      <vt:lpstr>Applications of Magnetism?</vt:lpstr>
      <vt:lpstr>Important Magnetic Equations  Lorentz Force Equation</vt:lpstr>
      <vt:lpstr>Biot-Savart Law</vt:lpstr>
      <vt:lpstr>Ampere’s Law </vt:lpstr>
      <vt:lpstr>Electromagnets </vt:lpstr>
      <vt:lpstr>Ferromagnetism's and Materials</vt:lpstr>
      <vt:lpstr>Magnetic Material Types</vt:lpstr>
      <vt:lpstr>PowerPoint 演示文稿</vt:lpstr>
      <vt:lpstr>PowerPoint 演示文稿</vt:lpstr>
      <vt:lpstr>PowerPoint 演示文稿</vt:lpstr>
      <vt:lpstr>Testing for Magnetic Material type</vt:lpstr>
      <vt:lpstr>PowerPoint 演示文稿</vt:lpstr>
      <vt:lpstr>PowerPoint 演示文稿</vt:lpstr>
      <vt:lpstr>Hysteresis curves – examples </vt:lpstr>
      <vt:lpstr>Superconductivity</vt:lpstr>
      <vt:lpstr>PowerPoint 演示文稿</vt:lpstr>
      <vt:lpstr>Meissner Effect</vt:lpstr>
      <vt:lpstr>How does Superconductivity happen?</vt:lpstr>
      <vt:lpstr>Cooper Pairs moving in a lattice – The Proton Tunnel</vt:lpstr>
      <vt:lpstr>Ways to explain Superconductivity</vt:lpstr>
      <vt:lpstr>The formation of Cooper pairs explain the absence of resistance in a superconductor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EE113 Magnetic and Ferromagnetic Materials</dc:title>
  <dc:creator>Andrew Meehan</dc:creator>
  <cp:lastModifiedBy>俞 金玲</cp:lastModifiedBy>
  <cp:revision>73</cp:revision>
  <dcterms:created xsi:type="dcterms:W3CDTF">2018-07-20T11:26:49Z</dcterms:created>
  <dcterms:modified xsi:type="dcterms:W3CDTF">2021-12-28T09:33:36Z</dcterms:modified>
</cp:coreProperties>
</file>